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85" r:id="rId3"/>
    <p:sldId id="289" r:id="rId4"/>
    <p:sldId id="303" r:id="rId5"/>
    <p:sldId id="304" r:id="rId6"/>
    <p:sldId id="305" r:id="rId7"/>
    <p:sldId id="306" r:id="rId8"/>
    <p:sldId id="307" r:id="rId9"/>
    <p:sldId id="321" r:id="rId10"/>
    <p:sldId id="259" r:id="rId11"/>
    <p:sldId id="309" r:id="rId12"/>
    <p:sldId id="312" r:id="rId13"/>
    <p:sldId id="310" r:id="rId14"/>
    <p:sldId id="293" r:id="rId15"/>
    <p:sldId id="294" r:id="rId16"/>
    <p:sldId id="317" r:id="rId17"/>
    <p:sldId id="314" r:id="rId18"/>
    <p:sldId id="315" r:id="rId19"/>
    <p:sldId id="313" r:id="rId20"/>
    <p:sldId id="323" r:id="rId21"/>
    <p:sldId id="296" r:id="rId22"/>
    <p:sldId id="324" r:id="rId23"/>
    <p:sldId id="298" r:id="rId24"/>
    <p:sldId id="299" r:id="rId25"/>
    <p:sldId id="325" r:id="rId26"/>
    <p:sldId id="326" r:id="rId27"/>
    <p:sldId id="318" r:id="rId28"/>
    <p:sldId id="327" r:id="rId29"/>
    <p:sldId id="328" r:id="rId3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  <a:srgbClr val="128834"/>
    <a:srgbClr val="FFEE00"/>
    <a:srgbClr val="33CC33"/>
    <a:srgbClr val="CCFFCC"/>
    <a:srgbClr val="0066FF"/>
    <a:srgbClr val="0033CC"/>
    <a:srgbClr val="C5C5C5"/>
    <a:srgbClr val="575757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6417" autoAdjust="0"/>
  </p:normalViewPr>
  <p:slideViewPr>
    <p:cSldViewPr>
      <p:cViewPr varScale="1">
        <p:scale>
          <a:sx n="112" d="100"/>
          <a:sy n="112" d="100"/>
        </p:scale>
        <p:origin x="158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49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cs-CZ" sz="1800" b="0" i="0" baseline="0" dirty="0">
                <a:effectLst/>
              </a:rPr>
              <a:t>Objem poskytnutých hypoték na trhu 2017</a:t>
            </a:r>
            <a:endParaRPr lang="cs-CZ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2017</c:v>
                </c:pt>
              </c:strCache>
            </c:strRef>
          </c:tx>
          <c:spPr>
            <a:ln w="47625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červenec</c:v>
                </c:pt>
                <c:pt idx="7">
                  <c:v>srpen</c:v>
                </c:pt>
                <c:pt idx="8">
                  <c:v>září</c:v>
                </c:pt>
                <c:pt idx="9">
                  <c:v>říjen</c:v>
                </c:pt>
                <c:pt idx="10">
                  <c:v>listopad</c:v>
                </c:pt>
                <c:pt idx="11">
                  <c:v>prosinec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17532</c:v>
                </c:pt>
                <c:pt idx="1">
                  <c:v>18950</c:v>
                </c:pt>
                <c:pt idx="2">
                  <c:v>21131</c:v>
                </c:pt>
                <c:pt idx="3">
                  <c:v>17579</c:v>
                </c:pt>
                <c:pt idx="4">
                  <c:v>21155</c:v>
                </c:pt>
                <c:pt idx="5">
                  <c:v>22206</c:v>
                </c:pt>
                <c:pt idx="6">
                  <c:v>14578</c:v>
                </c:pt>
                <c:pt idx="7">
                  <c:v>18036</c:v>
                </c:pt>
                <c:pt idx="8">
                  <c:v>17093</c:v>
                </c:pt>
                <c:pt idx="9">
                  <c:v>17940</c:v>
                </c:pt>
                <c:pt idx="10">
                  <c:v>19460</c:v>
                </c:pt>
                <c:pt idx="11">
                  <c:v>20138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4A3-40CD-B9C3-5BE7994FA3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64896520"/>
        <c:axId val="464896848"/>
      </c:lineChart>
      <c:catAx>
        <c:axId val="464896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64896848"/>
        <c:crosses val="autoZero"/>
        <c:auto val="1"/>
        <c:lblAlgn val="ctr"/>
        <c:lblOffset val="100"/>
        <c:noMultiLvlLbl val="0"/>
      </c:catAx>
      <c:valAx>
        <c:axId val="464896848"/>
        <c:scaling>
          <c:orientation val="minMax"/>
          <c:max val="3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dirty="0"/>
                  <a:t>Mld. Kč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64896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90275621630663483"/>
          <c:y val="0.28859498031496061"/>
          <c:w val="8.7926293517081089E-2"/>
          <c:h val="6.01136811023621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cs-CZ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Počet vkladů vlastnického práva</a:t>
            </a:r>
            <a:r>
              <a:rPr lang="cs-CZ" baseline="0" dirty="0"/>
              <a:t> (1-3Q)</a:t>
            </a:r>
            <a:r>
              <a:rPr lang="cs-CZ" dirty="0"/>
              <a:t> 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tx>
          <c:spPr>
            <a:solidFill>
              <a:srgbClr val="FFEE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Sheet1!$B$1:$F$1</c:f>
              <c:strCach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strCache>
            </c:strRef>
          </c:cat>
          <c:val>
            <c:numRef>
              <c:f>Sheet1!$B$2:$F$2</c:f>
              <c:numCache>
                <c:formatCode>#,##0</c:formatCode>
                <c:ptCount val="5"/>
                <c:pt idx="0">
                  <c:v>359349</c:v>
                </c:pt>
                <c:pt idx="1">
                  <c:v>365556</c:v>
                </c:pt>
                <c:pt idx="2">
                  <c:v>351056</c:v>
                </c:pt>
                <c:pt idx="3">
                  <c:v>333983</c:v>
                </c:pt>
                <c:pt idx="4">
                  <c:v>318122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BB-42D6-A2D1-4111F1FE99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4"/>
        <c:overlap val="-27"/>
        <c:axId val="530763416"/>
        <c:axId val="530761448"/>
      </c:barChart>
      <c:catAx>
        <c:axId val="530763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30761448"/>
        <c:crosses val="autoZero"/>
        <c:auto val="1"/>
        <c:lblAlgn val="ctr"/>
        <c:lblOffset val="100"/>
        <c:noMultiLvlLbl val="0"/>
      </c:catAx>
      <c:valAx>
        <c:axId val="530761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30763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EE00"/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c:spPr>
          <c:invertIfNegative val="0"/>
          <c:cat>
            <c:numRef>
              <c:f>Sheet1!$A$2:$A$11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64892</c:v>
                </c:pt>
                <c:pt idx="1">
                  <c:v>70082</c:v>
                </c:pt>
                <c:pt idx="2">
                  <c:v>79251</c:v>
                </c:pt>
                <c:pt idx="3">
                  <c:v>91244</c:v>
                </c:pt>
                <c:pt idx="4">
                  <c:v>81253</c:v>
                </c:pt>
                <c:pt idx="5">
                  <c:v>74242</c:v>
                </c:pt>
                <c:pt idx="6">
                  <c:v>68759</c:v>
                </c:pt>
                <c:pt idx="7">
                  <c:v>57633</c:v>
                </c:pt>
                <c:pt idx="8">
                  <c:v>45538</c:v>
                </c:pt>
                <c:pt idx="9">
                  <c:v>45047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2E-4CA7-AB7C-946037F6D5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9"/>
        <c:overlap val="-27"/>
        <c:axId val="488333008"/>
        <c:axId val="488335960"/>
      </c:barChart>
      <c:catAx>
        <c:axId val="488333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88335960"/>
        <c:crosses val="autoZero"/>
        <c:auto val="1"/>
        <c:lblAlgn val="ctr"/>
        <c:lblOffset val="100"/>
        <c:noMultiLvlLbl val="0"/>
      </c:catAx>
      <c:valAx>
        <c:axId val="48833596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dirty="0"/>
                  <a:t>Počet nabízených nemovitostí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88333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EE00"/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92</c:v>
                </c:pt>
                <c:pt idx="1">
                  <c:v>89</c:v>
                </c:pt>
                <c:pt idx="2">
                  <c:v>85</c:v>
                </c:pt>
                <c:pt idx="3">
                  <c:v>62</c:v>
                </c:pt>
                <c:pt idx="4">
                  <c:v>35</c:v>
                </c:pt>
                <c:pt idx="5">
                  <c:v>29</c:v>
                </c:pt>
                <c:pt idx="6">
                  <c:v>19</c:v>
                </c:pt>
                <c:pt idx="7">
                  <c:v>18</c:v>
                </c:pt>
                <c:pt idx="8">
                  <c:v>19</c:v>
                </c:pt>
                <c:pt idx="9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2E-4CA7-AB7C-946037F6D5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9"/>
        <c:overlap val="-27"/>
        <c:axId val="488333008"/>
        <c:axId val="488335960"/>
      </c:barChart>
      <c:catAx>
        <c:axId val="488333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88335960"/>
        <c:crosses val="autoZero"/>
        <c:auto val="1"/>
        <c:lblAlgn val="ctr"/>
        <c:lblOffset val="100"/>
        <c:noMultiLvlLbl val="0"/>
      </c:catAx>
      <c:valAx>
        <c:axId val="48833596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dirty="0"/>
                  <a:t>Počet dní inzerce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88333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srgbClr val="303030"/>
                </a:solidFill>
                <a:latin typeface="+mn-lt"/>
                <a:ea typeface="+mn-ea"/>
                <a:cs typeface="+mn-cs"/>
              </a:defRPr>
            </a:pPr>
            <a:r>
              <a:rPr lang="cs-CZ" sz="1800" b="0" i="0" baseline="0" dirty="0">
                <a:effectLst/>
              </a:rPr>
              <a:t>Objem poskytnutých hypoték na trhu 2017 a 2018</a:t>
            </a:r>
            <a:endParaRPr lang="cs-CZ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0" i="0" u="none" strike="noStrike" kern="1200" spc="0" baseline="0">
              <a:solidFill>
                <a:srgbClr val="303030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2017</c:v>
                </c:pt>
              </c:strCache>
            </c:strRef>
          </c:tx>
          <c:spPr>
            <a:ln w="47625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červenec</c:v>
                </c:pt>
                <c:pt idx="7">
                  <c:v>srpen</c:v>
                </c:pt>
                <c:pt idx="8">
                  <c:v>září</c:v>
                </c:pt>
                <c:pt idx="9">
                  <c:v>říjen</c:v>
                </c:pt>
                <c:pt idx="10">
                  <c:v>listopad</c:v>
                </c:pt>
                <c:pt idx="11">
                  <c:v>prosinec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17532</c:v>
                </c:pt>
                <c:pt idx="1">
                  <c:v>18950</c:v>
                </c:pt>
                <c:pt idx="2">
                  <c:v>21131</c:v>
                </c:pt>
                <c:pt idx="3">
                  <c:v>17579</c:v>
                </c:pt>
                <c:pt idx="4">
                  <c:v>21155</c:v>
                </c:pt>
                <c:pt idx="5">
                  <c:v>22206</c:v>
                </c:pt>
                <c:pt idx="6">
                  <c:v>14578</c:v>
                </c:pt>
                <c:pt idx="7">
                  <c:v>18036</c:v>
                </c:pt>
                <c:pt idx="8">
                  <c:v>17093</c:v>
                </c:pt>
                <c:pt idx="9">
                  <c:v>17940</c:v>
                </c:pt>
                <c:pt idx="10">
                  <c:v>19460</c:v>
                </c:pt>
                <c:pt idx="11">
                  <c:v>20138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4A3-40CD-B9C3-5BE7994FA30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2018</c:v>
                </c:pt>
              </c:strCache>
            </c:strRef>
          </c:tx>
          <c:spPr>
            <a:ln w="4762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červenec</c:v>
                </c:pt>
                <c:pt idx="7">
                  <c:v>srpen</c:v>
                </c:pt>
                <c:pt idx="8">
                  <c:v>září</c:v>
                </c:pt>
                <c:pt idx="9">
                  <c:v>říjen</c:v>
                </c:pt>
                <c:pt idx="10">
                  <c:v>listopad</c:v>
                </c:pt>
                <c:pt idx="11">
                  <c:v>prosinec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16503</c:v>
                </c:pt>
                <c:pt idx="1">
                  <c:v>15960</c:v>
                </c:pt>
                <c:pt idx="2">
                  <c:v>19247</c:v>
                </c:pt>
                <c:pt idx="3">
                  <c:v>16871</c:v>
                </c:pt>
                <c:pt idx="4">
                  <c:v>16757</c:v>
                </c:pt>
                <c:pt idx="5">
                  <c:v>19380</c:v>
                </c:pt>
                <c:pt idx="11">
                  <c:v>14935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4A3-40CD-B9C3-5BE7994FA3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64896520"/>
        <c:axId val="464896848"/>
      </c:lineChart>
      <c:catAx>
        <c:axId val="464896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64896848"/>
        <c:crosses val="autoZero"/>
        <c:auto val="1"/>
        <c:lblAlgn val="ctr"/>
        <c:lblOffset val="100"/>
        <c:noMultiLvlLbl val="0"/>
      </c:catAx>
      <c:valAx>
        <c:axId val="464896848"/>
        <c:scaling>
          <c:orientation val="minMax"/>
          <c:max val="3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dirty="0"/>
                  <a:t>Mld. Kč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64896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90275621630663483"/>
          <c:y val="0.28859498031496061"/>
          <c:w val="8.7926293517081089E-2"/>
          <c:h val="0.120227362204724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cs-CZ" sz="1800" b="0" i="0" baseline="0" dirty="0">
                <a:effectLst/>
              </a:rPr>
              <a:t>Objem poskytnutých hypoték na trhu 2017 a 2018</a:t>
            </a:r>
            <a:endParaRPr lang="cs-CZ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2017</c:v>
                </c:pt>
              </c:strCache>
            </c:strRef>
          </c:tx>
          <c:spPr>
            <a:ln w="47625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červenec</c:v>
                </c:pt>
                <c:pt idx="7">
                  <c:v>srpen</c:v>
                </c:pt>
                <c:pt idx="8">
                  <c:v>září</c:v>
                </c:pt>
                <c:pt idx="9">
                  <c:v>říjen</c:v>
                </c:pt>
                <c:pt idx="10">
                  <c:v>listopad</c:v>
                </c:pt>
                <c:pt idx="11">
                  <c:v>prosinec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6">
                  <c:v>14578</c:v>
                </c:pt>
                <c:pt idx="7">
                  <c:v>18036</c:v>
                </c:pt>
                <c:pt idx="8">
                  <c:v>17093</c:v>
                </c:pt>
                <c:pt idx="9">
                  <c:v>17940</c:v>
                </c:pt>
                <c:pt idx="10">
                  <c:v>19460</c:v>
                </c:pt>
                <c:pt idx="11">
                  <c:v>20138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4A3-40CD-B9C3-5BE7994FA30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2018</c:v>
                </c:pt>
              </c:strCache>
            </c:strRef>
          </c:tx>
          <c:spPr>
            <a:ln w="4762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červenec</c:v>
                </c:pt>
                <c:pt idx="7">
                  <c:v>srpen</c:v>
                </c:pt>
                <c:pt idx="8">
                  <c:v>září</c:v>
                </c:pt>
                <c:pt idx="9">
                  <c:v>říjen</c:v>
                </c:pt>
                <c:pt idx="10">
                  <c:v>listopad</c:v>
                </c:pt>
                <c:pt idx="11">
                  <c:v>prosinec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6">
                  <c:v>15386</c:v>
                </c:pt>
                <c:pt idx="7">
                  <c:v>18788</c:v>
                </c:pt>
                <c:pt idx="8">
                  <c:v>20805</c:v>
                </c:pt>
                <c:pt idx="9">
                  <c:v>24284</c:v>
                </c:pt>
                <c:pt idx="10">
                  <c:v>19495</c:v>
                </c:pt>
                <c:pt idx="11">
                  <c:v>14935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4A3-40CD-B9C3-5BE7994FA3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64896520"/>
        <c:axId val="464896848"/>
      </c:lineChart>
      <c:catAx>
        <c:axId val="464896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64896848"/>
        <c:crosses val="autoZero"/>
        <c:auto val="1"/>
        <c:lblAlgn val="ctr"/>
        <c:lblOffset val="100"/>
        <c:noMultiLvlLbl val="0"/>
      </c:catAx>
      <c:valAx>
        <c:axId val="464896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dirty="0"/>
                  <a:t>Mld. Kč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64896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90275621630663483"/>
          <c:y val="0.28859498031496061"/>
          <c:w val="8.7926293517081089E-2"/>
          <c:h val="0.120227362204724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cs-CZ" sz="1800" b="0" i="0" baseline="0" dirty="0">
                <a:effectLst/>
              </a:rPr>
              <a:t>Objem poskytnutých hypoték na trhu 2018 a 2019</a:t>
            </a:r>
            <a:endParaRPr lang="cs-CZ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2018</c:v>
                </c:pt>
              </c:strCache>
            </c:strRef>
          </c:tx>
          <c:spPr>
            <a:ln w="4762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červenec</c:v>
                </c:pt>
                <c:pt idx="7">
                  <c:v>srpen</c:v>
                </c:pt>
                <c:pt idx="8">
                  <c:v>září</c:v>
                </c:pt>
                <c:pt idx="9">
                  <c:v>říjen</c:v>
                </c:pt>
                <c:pt idx="10">
                  <c:v>listopad</c:v>
                </c:pt>
                <c:pt idx="11">
                  <c:v>prosinec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16503</c:v>
                </c:pt>
                <c:pt idx="1">
                  <c:v>15960</c:v>
                </c:pt>
                <c:pt idx="2">
                  <c:v>19247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4A3-40CD-B9C3-5BE7994FA30B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2019</c:v>
                </c:pt>
              </c:strCache>
            </c:strRef>
          </c:tx>
          <c:spPr>
            <a:ln w="476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červenec</c:v>
                </c:pt>
                <c:pt idx="7">
                  <c:v>srpen</c:v>
                </c:pt>
                <c:pt idx="8">
                  <c:v>září</c:v>
                </c:pt>
                <c:pt idx="9">
                  <c:v>říjen</c:v>
                </c:pt>
                <c:pt idx="10">
                  <c:v>listopad</c:v>
                </c:pt>
                <c:pt idx="11">
                  <c:v>prosinec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10930</c:v>
                </c:pt>
                <c:pt idx="1">
                  <c:v>10881</c:v>
                </c:pt>
                <c:pt idx="2">
                  <c:v>14746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4A3-40CD-B9C3-5BE7994FA3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64896520"/>
        <c:axId val="464896848"/>
      </c:lineChart>
      <c:catAx>
        <c:axId val="464896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64896848"/>
        <c:crosses val="autoZero"/>
        <c:auto val="1"/>
        <c:lblAlgn val="ctr"/>
        <c:lblOffset val="100"/>
        <c:noMultiLvlLbl val="0"/>
      </c:catAx>
      <c:valAx>
        <c:axId val="464896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dirty="0"/>
                  <a:t>Mld. Kč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64896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90275621630663483"/>
          <c:y val="0.28859498031496061"/>
          <c:w val="8.7926293517081089E-2"/>
          <c:h val="0.120227362204724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cs-CZ" sz="1800" b="0" i="0" baseline="0" dirty="0">
                <a:effectLst/>
              </a:rPr>
              <a:t>Objem poskytnutých hypoték na trhu 2018 a 2019</a:t>
            </a:r>
            <a:endParaRPr lang="cs-CZ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2018</c:v>
                </c:pt>
              </c:strCache>
            </c:strRef>
          </c:tx>
          <c:spPr>
            <a:ln w="4762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červenec</c:v>
                </c:pt>
                <c:pt idx="7">
                  <c:v>srpen</c:v>
                </c:pt>
                <c:pt idx="8">
                  <c:v>září</c:v>
                </c:pt>
                <c:pt idx="9">
                  <c:v>říjen</c:v>
                </c:pt>
                <c:pt idx="10">
                  <c:v>listopad</c:v>
                </c:pt>
                <c:pt idx="11">
                  <c:v>prosinec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16503</c:v>
                </c:pt>
                <c:pt idx="1">
                  <c:v>15960</c:v>
                </c:pt>
                <c:pt idx="2">
                  <c:v>19247</c:v>
                </c:pt>
                <c:pt idx="3">
                  <c:v>16871</c:v>
                </c:pt>
                <c:pt idx="4">
                  <c:v>16757</c:v>
                </c:pt>
                <c:pt idx="5">
                  <c:v>19380</c:v>
                </c:pt>
                <c:pt idx="6">
                  <c:v>15386</c:v>
                </c:pt>
                <c:pt idx="7">
                  <c:v>18788</c:v>
                </c:pt>
                <c:pt idx="8">
                  <c:v>20805</c:v>
                </c:pt>
                <c:pt idx="9">
                  <c:v>24284</c:v>
                </c:pt>
                <c:pt idx="10">
                  <c:v>19495</c:v>
                </c:pt>
                <c:pt idx="11">
                  <c:v>14935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4A3-40CD-B9C3-5BE7994FA30B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2019</c:v>
                </c:pt>
              </c:strCache>
            </c:strRef>
          </c:tx>
          <c:spPr>
            <a:ln w="476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červenec</c:v>
                </c:pt>
                <c:pt idx="7">
                  <c:v>srpen</c:v>
                </c:pt>
                <c:pt idx="8">
                  <c:v>září</c:v>
                </c:pt>
                <c:pt idx="9">
                  <c:v>říjen</c:v>
                </c:pt>
                <c:pt idx="10">
                  <c:v>listopad</c:v>
                </c:pt>
                <c:pt idx="11">
                  <c:v>prosinec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10930</c:v>
                </c:pt>
                <c:pt idx="1">
                  <c:v>10881</c:v>
                </c:pt>
                <c:pt idx="2">
                  <c:v>14746</c:v>
                </c:pt>
                <c:pt idx="3">
                  <c:v>14615</c:v>
                </c:pt>
                <c:pt idx="4">
                  <c:v>15927</c:v>
                </c:pt>
                <c:pt idx="5">
                  <c:v>16498</c:v>
                </c:pt>
                <c:pt idx="6">
                  <c:v>15435</c:v>
                </c:pt>
                <c:pt idx="7">
                  <c:v>14294</c:v>
                </c:pt>
                <c:pt idx="8">
                  <c:v>15007</c:v>
                </c:pt>
                <c:pt idx="9">
                  <c:v>16953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4A3-40CD-B9C3-5BE7994FA3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64896520"/>
        <c:axId val="464896848"/>
      </c:lineChart>
      <c:catAx>
        <c:axId val="464896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64896848"/>
        <c:crosses val="autoZero"/>
        <c:auto val="1"/>
        <c:lblAlgn val="ctr"/>
        <c:lblOffset val="100"/>
        <c:noMultiLvlLbl val="0"/>
      </c:catAx>
      <c:valAx>
        <c:axId val="464896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dirty="0"/>
                  <a:t>Mld. Kč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64896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90275621630663483"/>
          <c:y val="0.28859498031496061"/>
          <c:w val="8.7926293517081089E-2"/>
          <c:h val="0.120227362204724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cs-CZ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cs-CZ" sz="1800" b="0" i="0" baseline="0" dirty="0">
                <a:effectLst/>
              </a:rPr>
              <a:t>Počet poskytnutých hypoték na trhu 2018 a 2019</a:t>
            </a:r>
            <a:endParaRPr lang="cs-CZ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2018</c:v>
                </c:pt>
              </c:strCache>
            </c:strRef>
          </c:tx>
          <c:spPr>
            <a:ln w="4762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červenec</c:v>
                </c:pt>
                <c:pt idx="7">
                  <c:v>srpen</c:v>
                </c:pt>
                <c:pt idx="8">
                  <c:v>září</c:v>
                </c:pt>
                <c:pt idx="9">
                  <c:v>říjen</c:v>
                </c:pt>
                <c:pt idx="10">
                  <c:v>listopad</c:v>
                </c:pt>
                <c:pt idx="11">
                  <c:v>prosinec</c:v>
                </c:pt>
              </c:strCache>
            </c:strRef>
          </c:cat>
          <c:val>
            <c:numRef>
              <c:f>Sheet1!$C$2:$C$13</c:f>
              <c:numCache>
                <c:formatCode>0</c:formatCode>
                <c:ptCount val="12"/>
                <c:pt idx="0">
                  <c:v>7783</c:v>
                </c:pt>
                <c:pt idx="1">
                  <c:v>7446</c:v>
                </c:pt>
                <c:pt idx="2">
                  <c:v>9087</c:v>
                </c:pt>
                <c:pt idx="3">
                  <c:v>7896</c:v>
                </c:pt>
                <c:pt idx="4">
                  <c:v>7819</c:v>
                </c:pt>
                <c:pt idx="5">
                  <c:v>9030</c:v>
                </c:pt>
                <c:pt idx="6">
                  <c:v>7016</c:v>
                </c:pt>
                <c:pt idx="7">
                  <c:v>8475</c:v>
                </c:pt>
                <c:pt idx="8">
                  <c:v>9153</c:v>
                </c:pt>
                <c:pt idx="9">
                  <c:v>10590</c:v>
                </c:pt>
                <c:pt idx="10">
                  <c:v>8617</c:v>
                </c:pt>
                <c:pt idx="11">
                  <c:v>6565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4A3-40CD-B9C3-5BE7994FA30B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2019</c:v>
                </c:pt>
              </c:strCache>
            </c:strRef>
          </c:tx>
          <c:spPr>
            <a:ln w="476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červenec</c:v>
                </c:pt>
                <c:pt idx="7">
                  <c:v>srpen</c:v>
                </c:pt>
                <c:pt idx="8">
                  <c:v>září</c:v>
                </c:pt>
                <c:pt idx="9">
                  <c:v>říjen</c:v>
                </c:pt>
                <c:pt idx="10">
                  <c:v>listopad</c:v>
                </c:pt>
                <c:pt idx="11">
                  <c:v>prosinec</c:v>
                </c:pt>
              </c:strCache>
            </c:strRef>
          </c:cat>
          <c:val>
            <c:numRef>
              <c:f>Sheet1!$D$2:$D$13</c:f>
              <c:numCache>
                <c:formatCode>0</c:formatCode>
                <c:ptCount val="12"/>
                <c:pt idx="0">
                  <c:v>4764</c:v>
                </c:pt>
                <c:pt idx="1">
                  <c:v>4961</c:v>
                </c:pt>
                <c:pt idx="2">
                  <c:v>6664</c:v>
                </c:pt>
                <c:pt idx="3">
                  <c:v>6395</c:v>
                </c:pt>
                <c:pt idx="4">
                  <c:v>6977</c:v>
                </c:pt>
                <c:pt idx="5">
                  <c:v>7119</c:v>
                </c:pt>
                <c:pt idx="6">
                  <c:v>6615</c:v>
                </c:pt>
                <c:pt idx="7">
                  <c:v>6153</c:v>
                </c:pt>
                <c:pt idx="8">
                  <c:v>6359</c:v>
                </c:pt>
                <c:pt idx="9">
                  <c:v>7027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4A3-40CD-B9C3-5BE7994FA3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64896520"/>
        <c:axId val="464896848"/>
      </c:lineChart>
      <c:catAx>
        <c:axId val="464896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64896848"/>
        <c:crosses val="autoZero"/>
        <c:auto val="1"/>
        <c:lblAlgn val="ctr"/>
        <c:lblOffset val="100"/>
        <c:noMultiLvlLbl val="0"/>
      </c:catAx>
      <c:valAx>
        <c:axId val="464896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dirty="0"/>
                  <a:t>Počet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64896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90275621630663483"/>
          <c:y val="0.28859498031496061"/>
          <c:w val="8.7926293517081089E-2"/>
          <c:h val="0.120227362204724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cs-CZ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cs-CZ" sz="1800" b="0" i="0" baseline="0" dirty="0">
                <a:effectLst/>
              </a:rPr>
              <a:t>Vývoj úrokových sazeb</a:t>
            </a:r>
            <a:endParaRPr lang="cs-CZ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5.1916761797996813E-2"/>
          <c:y val="0.12932824803149606"/>
          <c:w val="0.77640799259687499"/>
          <c:h val="0.73006692913385829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Hypoindex</c:v>
                </c:pt>
              </c:strCache>
            </c:strRef>
          </c:tx>
          <c:spPr>
            <a:ln w="4762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Sheet1!$A$2:$A$47</c:f>
              <c:numCache>
                <c:formatCode>mmm\-yy</c:formatCode>
                <c:ptCount val="46"/>
                <c:pt idx="0">
                  <c:v>42370</c:v>
                </c:pt>
                <c:pt idx="1">
                  <c:v>42401</c:v>
                </c:pt>
                <c:pt idx="2">
                  <c:v>42430</c:v>
                </c:pt>
                <c:pt idx="3">
                  <c:v>42461</c:v>
                </c:pt>
                <c:pt idx="4">
                  <c:v>42491</c:v>
                </c:pt>
                <c:pt idx="5">
                  <c:v>42522</c:v>
                </c:pt>
                <c:pt idx="6">
                  <c:v>42552</c:v>
                </c:pt>
                <c:pt idx="7">
                  <c:v>42583</c:v>
                </c:pt>
                <c:pt idx="8">
                  <c:v>42614</c:v>
                </c:pt>
                <c:pt idx="9">
                  <c:v>42644</c:v>
                </c:pt>
                <c:pt idx="10">
                  <c:v>42675</c:v>
                </c:pt>
                <c:pt idx="11">
                  <c:v>42705</c:v>
                </c:pt>
                <c:pt idx="12">
                  <c:v>42736</c:v>
                </c:pt>
                <c:pt idx="13">
                  <c:v>42767</c:v>
                </c:pt>
                <c:pt idx="14">
                  <c:v>42795</c:v>
                </c:pt>
                <c:pt idx="15">
                  <c:v>42826</c:v>
                </c:pt>
                <c:pt idx="16">
                  <c:v>42856</c:v>
                </c:pt>
                <c:pt idx="17">
                  <c:v>42887</c:v>
                </c:pt>
                <c:pt idx="18">
                  <c:v>42917</c:v>
                </c:pt>
                <c:pt idx="19">
                  <c:v>42948</c:v>
                </c:pt>
                <c:pt idx="20">
                  <c:v>42979</c:v>
                </c:pt>
                <c:pt idx="21">
                  <c:v>43009</c:v>
                </c:pt>
                <c:pt idx="22">
                  <c:v>43040</c:v>
                </c:pt>
                <c:pt idx="23">
                  <c:v>43070</c:v>
                </c:pt>
                <c:pt idx="24">
                  <c:v>43101</c:v>
                </c:pt>
                <c:pt idx="25">
                  <c:v>43132</c:v>
                </c:pt>
                <c:pt idx="26">
                  <c:v>43160</c:v>
                </c:pt>
                <c:pt idx="27">
                  <c:v>43191</c:v>
                </c:pt>
                <c:pt idx="28">
                  <c:v>43221</c:v>
                </c:pt>
                <c:pt idx="29">
                  <c:v>43252</c:v>
                </c:pt>
                <c:pt idx="30">
                  <c:v>43282</c:v>
                </c:pt>
                <c:pt idx="31">
                  <c:v>43313</c:v>
                </c:pt>
                <c:pt idx="32">
                  <c:v>43344</c:v>
                </c:pt>
                <c:pt idx="33">
                  <c:v>43374</c:v>
                </c:pt>
                <c:pt idx="34">
                  <c:v>43405</c:v>
                </c:pt>
                <c:pt idx="35">
                  <c:v>43435</c:v>
                </c:pt>
                <c:pt idx="36">
                  <c:v>43466</c:v>
                </c:pt>
                <c:pt idx="37">
                  <c:v>43497</c:v>
                </c:pt>
                <c:pt idx="38">
                  <c:v>43525</c:v>
                </c:pt>
                <c:pt idx="39">
                  <c:v>43556</c:v>
                </c:pt>
                <c:pt idx="40">
                  <c:v>43586</c:v>
                </c:pt>
                <c:pt idx="41">
                  <c:v>43617</c:v>
                </c:pt>
                <c:pt idx="42">
                  <c:v>43647</c:v>
                </c:pt>
                <c:pt idx="43">
                  <c:v>43678</c:v>
                </c:pt>
                <c:pt idx="44">
                  <c:v>43709</c:v>
                </c:pt>
                <c:pt idx="45">
                  <c:v>43739</c:v>
                </c:pt>
              </c:numCache>
            </c:numRef>
          </c:cat>
          <c:val>
            <c:numRef>
              <c:f>Sheet1!$B$2:$B$47</c:f>
              <c:numCache>
                <c:formatCode>General</c:formatCode>
                <c:ptCount val="46"/>
                <c:pt idx="36">
                  <c:v>3</c:v>
                </c:pt>
                <c:pt idx="37">
                  <c:v>2.99</c:v>
                </c:pt>
                <c:pt idx="38">
                  <c:v>2.9</c:v>
                </c:pt>
                <c:pt idx="39">
                  <c:v>2.85</c:v>
                </c:pt>
                <c:pt idx="40">
                  <c:v>2.8</c:v>
                </c:pt>
                <c:pt idx="41">
                  <c:v>2.76</c:v>
                </c:pt>
                <c:pt idx="42">
                  <c:v>2.68</c:v>
                </c:pt>
                <c:pt idx="43">
                  <c:v>2.61</c:v>
                </c:pt>
                <c:pt idx="44">
                  <c:v>2.4700000000000002</c:v>
                </c:pt>
                <c:pt idx="45">
                  <c:v>2.38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4A3-40CD-B9C3-5BE7994FA30B}"/>
            </c:ext>
          </c:extLst>
        </c:ser>
        <c:ser>
          <c:idx val="0"/>
          <c:order val="1"/>
          <c:spPr>
            <a:ln w="47625" cap="rnd">
              <a:solidFill>
                <a:srgbClr val="00B050">
                  <a:alpha val="23000"/>
                </a:srgbClr>
              </a:solidFill>
              <a:round/>
            </a:ln>
            <a:effectLst/>
          </c:spPr>
          <c:marker>
            <c:symbol val="none"/>
          </c:marker>
          <c:val>
            <c:numRef>
              <c:f>Sheet1!$C$2:$C$47</c:f>
              <c:numCache>
                <c:formatCode>General</c:formatCode>
                <c:ptCount val="46"/>
                <c:pt idx="0">
                  <c:v>2.06</c:v>
                </c:pt>
                <c:pt idx="1">
                  <c:v>2.02</c:v>
                </c:pt>
                <c:pt idx="2">
                  <c:v>1.97</c:v>
                </c:pt>
                <c:pt idx="3">
                  <c:v>1.94</c:v>
                </c:pt>
                <c:pt idx="4">
                  <c:v>1.89</c:v>
                </c:pt>
                <c:pt idx="5">
                  <c:v>1.87</c:v>
                </c:pt>
                <c:pt idx="6">
                  <c:v>1.88</c:v>
                </c:pt>
                <c:pt idx="7">
                  <c:v>1.84</c:v>
                </c:pt>
                <c:pt idx="8">
                  <c:v>1.82</c:v>
                </c:pt>
                <c:pt idx="9">
                  <c:v>1.8</c:v>
                </c:pt>
                <c:pt idx="10">
                  <c:v>1.77</c:v>
                </c:pt>
                <c:pt idx="11">
                  <c:v>1.77</c:v>
                </c:pt>
                <c:pt idx="12">
                  <c:v>1.82</c:v>
                </c:pt>
                <c:pt idx="13">
                  <c:v>1.87</c:v>
                </c:pt>
                <c:pt idx="14">
                  <c:v>1.95</c:v>
                </c:pt>
                <c:pt idx="15">
                  <c:v>2.0099999999999998</c:v>
                </c:pt>
                <c:pt idx="16">
                  <c:v>2.0299999999999998</c:v>
                </c:pt>
                <c:pt idx="17">
                  <c:v>2.04</c:v>
                </c:pt>
                <c:pt idx="18">
                  <c:v>2.02</c:v>
                </c:pt>
                <c:pt idx="19">
                  <c:v>2.0099999999999998</c:v>
                </c:pt>
                <c:pt idx="20">
                  <c:v>2.04</c:v>
                </c:pt>
                <c:pt idx="21">
                  <c:v>2.1</c:v>
                </c:pt>
                <c:pt idx="22">
                  <c:v>2.15</c:v>
                </c:pt>
                <c:pt idx="23">
                  <c:v>2.19</c:v>
                </c:pt>
                <c:pt idx="24">
                  <c:v>2.2799999999999998</c:v>
                </c:pt>
                <c:pt idx="25">
                  <c:v>2.36</c:v>
                </c:pt>
                <c:pt idx="26">
                  <c:v>2.46</c:v>
                </c:pt>
                <c:pt idx="27">
                  <c:v>2.5099999999999998</c:v>
                </c:pt>
                <c:pt idx="28">
                  <c:v>2.5099999999999998</c:v>
                </c:pt>
                <c:pt idx="29">
                  <c:v>2.4900000000000002</c:v>
                </c:pt>
                <c:pt idx="30">
                  <c:v>2.5</c:v>
                </c:pt>
                <c:pt idx="31">
                  <c:v>2.5299999999999998</c:v>
                </c:pt>
                <c:pt idx="32">
                  <c:v>2.57</c:v>
                </c:pt>
                <c:pt idx="33">
                  <c:v>2.66</c:v>
                </c:pt>
                <c:pt idx="34">
                  <c:v>2.78</c:v>
                </c:pt>
                <c:pt idx="35">
                  <c:v>2.91</c:v>
                </c:pt>
                <c:pt idx="36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629-420C-907A-858F24FA12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64896520"/>
        <c:axId val="464896848"/>
      </c:lineChart>
      <c:dateAx>
        <c:axId val="464896520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64896848"/>
        <c:crosses val="autoZero"/>
        <c:auto val="1"/>
        <c:lblOffset val="100"/>
        <c:baseTimeUnit val="months"/>
      </c:dateAx>
      <c:valAx>
        <c:axId val="464896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64896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84529836021955029"/>
          <c:y val="0.3073449803149606"/>
          <c:w val="0.15314872475106894"/>
          <c:h val="6.01136811023621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cs-CZ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cs-CZ" sz="1800" b="0" i="0" baseline="0" dirty="0">
                <a:effectLst/>
              </a:rPr>
              <a:t>Vývoj úrokových sazeb</a:t>
            </a:r>
            <a:endParaRPr lang="cs-CZ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Hypoindex</c:v>
                </c:pt>
              </c:strCache>
            </c:strRef>
          </c:tx>
          <c:spPr>
            <a:ln w="4762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Sheet1!$A$2:$A$47</c:f>
              <c:numCache>
                <c:formatCode>mmm\-yy</c:formatCode>
                <c:ptCount val="46"/>
                <c:pt idx="0">
                  <c:v>42370</c:v>
                </c:pt>
                <c:pt idx="1">
                  <c:v>42401</c:v>
                </c:pt>
                <c:pt idx="2">
                  <c:v>42430</c:v>
                </c:pt>
                <c:pt idx="3">
                  <c:v>42461</c:v>
                </c:pt>
                <c:pt idx="4">
                  <c:v>42491</c:v>
                </c:pt>
                <c:pt idx="5">
                  <c:v>42522</c:v>
                </c:pt>
                <c:pt idx="6">
                  <c:v>42552</c:v>
                </c:pt>
                <c:pt idx="7">
                  <c:v>42583</c:v>
                </c:pt>
                <c:pt idx="8">
                  <c:v>42614</c:v>
                </c:pt>
                <c:pt idx="9">
                  <c:v>42644</c:v>
                </c:pt>
                <c:pt idx="10">
                  <c:v>42675</c:v>
                </c:pt>
                <c:pt idx="11">
                  <c:v>42705</c:v>
                </c:pt>
                <c:pt idx="12">
                  <c:v>42736</c:v>
                </c:pt>
                <c:pt idx="13">
                  <c:v>42767</c:v>
                </c:pt>
                <c:pt idx="14">
                  <c:v>42795</c:v>
                </c:pt>
                <c:pt idx="15">
                  <c:v>42826</c:v>
                </c:pt>
                <c:pt idx="16">
                  <c:v>42856</c:v>
                </c:pt>
                <c:pt idx="17">
                  <c:v>42887</c:v>
                </c:pt>
                <c:pt idx="18">
                  <c:v>42917</c:v>
                </c:pt>
                <c:pt idx="19">
                  <c:v>42948</c:v>
                </c:pt>
                <c:pt idx="20">
                  <c:v>42979</c:v>
                </c:pt>
                <c:pt idx="21">
                  <c:v>43009</c:v>
                </c:pt>
                <c:pt idx="22">
                  <c:v>43040</c:v>
                </c:pt>
                <c:pt idx="23">
                  <c:v>43070</c:v>
                </c:pt>
                <c:pt idx="24">
                  <c:v>43101</c:v>
                </c:pt>
                <c:pt idx="25">
                  <c:v>43132</c:v>
                </c:pt>
                <c:pt idx="26">
                  <c:v>43160</c:v>
                </c:pt>
                <c:pt idx="27">
                  <c:v>43191</c:v>
                </c:pt>
                <c:pt idx="28">
                  <c:v>43221</c:v>
                </c:pt>
                <c:pt idx="29">
                  <c:v>43252</c:v>
                </c:pt>
                <c:pt idx="30">
                  <c:v>43282</c:v>
                </c:pt>
                <c:pt idx="31">
                  <c:v>43313</c:v>
                </c:pt>
                <c:pt idx="32">
                  <c:v>43344</c:v>
                </c:pt>
                <c:pt idx="33">
                  <c:v>43374</c:v>
                </c:pt>
                <c:pt idx="34">
                  <c:v>43405</c:v>
                </c:pt>
                <c:pt idx="35">
                  <c:v>43435</c:v>
                </c:pt>
                <c:pt idx="36">
                  <c:v>43466</c:v>
                </c:pt>
                <c:pt idx="37">
                  <c:v>43497</c:v>
                </c:pt>
                <c:pt idx="38">
                  <c:v>43525</c:v>
                </c:pt>
                <c:pt idx="39">
                  <c:v>43556</c:v>
                </c:pt>
                <c:pt idx="40">
                  <c:v>43586</c:v>
                </c:pt>
                <c:pt idx="41">
                  <c:v>43617</c:v>
                </c:pt>
                <c:pt idx="42">
                  <c:v>43647</c:v>
                </c:pt>
                <c:pt idx="43">
                  <c:v>43678</c:v>
                </c:pt>
                <c:pt idx="44">
                  <c:v>43709</c:v>
                </c:pt>
                <c:pt idx="45">
                  <c:v>43739</c:v>
                </c:pt>
              </c:numCache>
            </c:numRef>
          </c:cat>
          <c:val>
            <c:numRef>
              <c:f>Sheet1!$B$2:$B$47</c:f>
              <c:numCache>
                <c:formatCode>General</c:formatCode>
                <c:ptCount val="46"/>
                <c:pt idx="36">
                  <c:v>3</c:v>
                </c:pt>
                <c:pt idx="37">
                  <c:v>2.99</c:v>
                </c:pt>
                <c:pt idx="38">
                  <c:v>2.9</c:v>
                </c:pt>
                <c:pt idx="39">
                  <c:v>2.85</c:v>
                </c:pt>
                <c:pt idx="40">
                  <c:v>2.8</c:v>
                </c:pt>
                <c:pt idx="41">
                  <c:v>2.76</c:v>
                </c:pt>
                <c:pt idx="42">
                  <c:v>2.68</c:v>
                </c:pt>
                <c:pt idx="43">
                  <c:v>2.61</c:v>
                </c:pt>
                <c:pt idx="44">
                  <c:v>2.4700000000000002</c:v>
                </c:pt>
                <c:pt idx="45">
                  <c:v>2.38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4A3-40CD-B9C3-5BE7994FA30B}"/>
            </c:ext>
          </c:extLst>
        </c:ser>
        <c:ser>
          <c:idx val="2"/>
          <c:order val="1"/>
          <c:tx>
            <c:strRef>
              <c:f>Sheet1!$E$1</c:f>
              <c:strCache>
                <c:ptCount val="1"/>
                <c:pt idx="0">
                  <c:v>5Y IRS CZK</c:v>
                </c:pt>
              </c:strCache>
            </c:strRef>
          </c:tx>
          <c:spPr>
            <a:ln w="47625" cap="rnd">
              <a:solidFill>
                <a:schemeClr val="accent3">
                  <a:alpha val="23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Sheet1!$A$2:$A$47</c:f>
              <c:numCache>
                <c:formatCode>mmm\-yy</c:formatCode>
                <c:ptCount val="46"/>
                <c:pt idx="0">
                  <c:v>42370</c:v>
                </c:pt>
                <c:pt idx="1">
                  <c:v>42401</c:v>
                </c:pt>
                <c:pt idx="2">
                  <c:v>42430</c:v>
                </c:pt>
                <c:pt idx="3">
                  <c:v>42461</c:v>
                </c:pt>
                <c:pt idx="4">
                  <c:v>42491</c:v>
                </c:pt>
                <c:pt idx="5">
                  <c:v>42522</c:v>
                </c:pt>
                <c:pt idx="6">
                  <c:v>42552</c:v>
                </c:pt>
                <c:pt idx="7">
                  <c:v>42583</c:v>
                </c:pt>
                <c:pt idx="8">
                  <c:v>42614</c:v>
                </c:pt>
                <c:pt idx="9">
                  <c:v>42644</c:v>
                </c:pt>
                <c:pt idx="10">
                  <c:v>42675</c:v>
                </c:pt>
                <c:pt idx="11">
                  <c:v>42705</c:v>
                </c:pt>
                <c:pt idx="12">
                  <c:v>42736</c:v>
                </c:pt>
                <c:pt idx="13">
                  <c:v>42767</c:v>
                </c:pt>
                <c:pt idx="14">
                  <c:v>42795</c:v>
                </c:pt>
                <c:pt idx="15">
                  <c:v>42826</c:v>
                </c:pt>
                <c:pt idx="16">
                  <c:v>42856</c:v>
                </c:pt>
                <c:pt idx="17">
                  <c:v>42887</c:v>
                </c:pt>
                <c:pt idx="18">
                  <c:v>42917</c:v>
                </c:pt>
                <c:pt idx="19">
                  <c:v>42948</c:v>
                </c:pt>
                <c:pt idx="20">
                  <c:v>42979</c:v>
                </c:pt>
                <c:pt idx="21">
                  <c:v>43009</c:v>
                </c:pt>
                <c:pt idx="22">
                  <c:v>43040</c:v>
                </c:pt>
                <c:pt idx="23">
                  <c:v>43070</c:v>
                </c:pt>
                <c:pt idx="24">
                  <c:v>43101</c:v>
                </c:pt>
                <c:pt idx="25">
                  <c:v>43132</c:v>
                </c:pt>
                <c:pt idx="26">
                  <c:v>43160</c:v>
                </c:pt>
                <c:pt idx="27">
                  <c:v>43191</c:v>
                </c:pt>
                <c:pt idx="28">
                  <c:v>43221</c:v>
                </c:pt>
                <c:pt idx="29">
                  <c:v>43252</c:v>
                </c:pt>
                <c:pt idx="30">
                  <c:v>43282</c:v>
                </c:pt>
                <c:pt idx="31">
                  <c:v>43313</c:v>
                </c:pt>
                <c:pt idx="32">
                  <c:v>43344</c:v>
                </c:pt>
                <c:pt idx="33">
                  <c:v>43374</c:v>
                </c:pt>
                <c:pt idx="34">
                  <c:v>43405</c:v>
                </c:pt>
                <c:pt idx="35">
                  <c:v>43435</c:v>
                </c:pt>
                <c:pt idx="36">
                  <c:v>43466</c:v>
                </c:pt>
                <c:pt idx="37">
                  <c:v>43497</c:v>
                </c:pt>
                <c:pt idx="38">
                  <c:v>43525</c:v>
                </c:pt>
                <c:pt idx="39">
                  <c:v>43556</c:v>
                </c:pt>
                <c:pt idx="40">
                  <c:v>43586</c:v>
                </c:pt>
                <c:pt idx="41">
                  <c:v>43617</c:v>
                </c:pt>
                <c:pt idx="42">
                  <c:v>43647</c:v>
                </c:pt>
                <c:pt idx="43">
                  <c:v>43678</c:v>
                </c:pt>
                <c:pt idx="44">
                  <c:v>43709</c:v>
                </c:pt>
                <c:pt idx="45">
                  <c:v>43739</c:v>
                </c:pt>
              </c:numCache>
            </c:numRef>
          </c:cat>
          <c:val>
            <c:numRef>
              <c:f>Sheet1!$E$2:$E$47</c:f>
              <c:numCache>
                <c:formatCode>General</c:formatCode>
                <c:ptCount val="46"/>
                <c:pt idx="0">
                  <c:v>0.62</c:v>
                </c:pt>
                <c:pt idx="1">
                  <c:v>0.36</c:v>
                </c:pt>
                <c:pt idx="2">
                  <c:v>0.27</c:v>
                </c:pt>
                <c:pt idx="3">
                  <c:v>0.37</c:v>
                </c:pt>
                <c:pt idx="4">
                  <c:v>0.44</c:v>
                </c:pt>
                <c:pt idx="5">
                  <c:v>0.49</c:v>
                </c:pt>
                <c:pt idx="6">
                  <c:v>0.28000000000000003</c:v>
                </c:pt>
                <c:pt idx="7">
                  <c:v>0.35</c:v>
                </c:pt>
                <c:pt idx="8">
                  <c:v>0.34</c:v>
                </c:pt>
                <c:pt idx="9">
                  <c:v>0.36</c:v>
                </c:pt>
                <c:pt idx="10">
                  <c:v>0.52</c:v>
                </c:pt>
                <c:pt idx="11">
                  <c:v>0.6</c:v>
                </c:pt>
                <c:pt idx="12">
                  <c:v>0.5</c:v>
                </c:pt>
                <c:pt idx="13">
                  <c:v>0.7</c:v>
                </c:pt>
                <c:pt idx="14">
                  <c:v>0.81</c:v>
                </c:pt>
                <c:pt idx="15">
                  <c:v>0.68</c:v>
                </c:pt>
                <c:pt idx="16">
                  <c:v>1</c:v>
                </c:pt>
                <c:pt idx="17">
                  <c:v>0.8</c:v>
                </c:pt>
                <c:pt idx="18">
                  <c:v>0.95</c:v>
                </c:pt>
                <c:pt idx="19">
                  <c:v>1.1200000000000001</c:v>
                </c:pt>
                <c:pt idx="20">
                  <c:v>1.1499999999999999</c:v>
                </c:pt>
                <c:pt idx="21">
                  <c:v>1.36</c:v>
                </c:pt>
                <c:pt idx="22">
                  <c:v>1.54</c:v>
                </c:pt>
                <c:pt idx="23">
                  <c:v>1.59</c:v>
                </c:pt>
                <c:pt idx="24">
                  <c:v>1.62</c:v>
                </c:pt>
                <c:pt idx="25">
                  <c:v>1.78</c:v>
                </c:pt>
                <c:pt idx="26">
                  <c:v>1.68</c:v>
                </c:pt>
                <c:pt idx="27">
                  <c:v>1.63</c:v>
                </c:pt>
                <c:pt idx="28">
                  <c:v>1.6</c:v>
                </c:pt>
                <c:pt idx="29">
                  <c:v>1.71</c:v>
                </c:pt>
                <c:pt idx="30">
                  <c:v>1.94</c:v>
                </c:pt>
                <c:pt idx="31">
                  <c:v>2.17</c:v>
                </c:pt>
                <c:pt idx="32">
                  <c:v>2.23</c:v>
                </c:pt>
                <c:pt idx="33">
                  <c:v>2.42</c:v>
                </c:pt>
                <c:pt idx="34">
                  <c:v>2.5499999999999998</c:v>
                </c:pt>
                <c:pt idx="35">
                  <c:v>2.4</c:v>
                </c:pt>
                <c:pt idx="36">
                  <c:v>1.74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4A3-40CD-B9C3-5BE7994FA30B}"/>
            </c:ext>
          </c:extLst>
        </c:ser>
        <c:ser>
          <c:idx val="0"/>
          <c:order val="2"/>
          <c:spPr>
            <a:ln w="47625" cap="rnd">
              <a:solidFill>
                <a:srgbClr val="00B050">
                  <a:alpha val="11000"/>
                </a:srgbClr>
              </a:solidFill>
              <a:round/>
            </a:ln>
            <a:effectLst/>
          </c:spPr>
          <c:marker>
            <c:symbol val="none"/>
          </c:marker>
          <c:val>
            <c:numRef>
              <c:f>Sheet1!$C$2:$C$47</c:f>
              <c:numCache>
                <c:formatCode>General</c:formatCode>
                <c:ptCount val="46"/>
                <c:pt idx="0">
                  <c:v>2.06</c:v>
                </c:pt>
                <c:pt idx="1">
                  <c:v>2.02</c:v>
                </c:pt>
                <c:pt idx="2">
                  <c:v>1.97</c:v>
                </c:pt>
                <c:pt idx="3">
                  <c:v>1.94</c:v>
                </c:pt>
                <c:pt idx="4">
                  <c:v>1.89</c:v>
                </c:pt>
                <c:pt idx="5">
                  <c:v>1.87</c:v>
                </c:pt>
                <c:pt idx="6">
                  <c:v>1.88</c:v>
                </c:pt>
                <c:pt idx="7">
                  <c:v>1.84</c:v>
                </c:pt>
                <c:pt idx="8">
                  <c:v>1.82</c:v>
                </c:pt>
                <c:pt idx="9">
                  <c:v>1.8</c:v>
                </c:pt>
                <c:pt idx="10">
                  <c:v>1.77</c:v>
                </c:pt>
                <c:pt idx="11">
                  <c:v>1.77</c:v>
                </c:pt>
                <c:pt idx="12">
                  <c:v>1.82</c:v>
                </c:pt>
                <c:pt idx="13">
                  <c:v>1.87</c:v>
                </c:pt>
                <c:pt idx="14">
                  <c:v>1.95</c:v>
                </c:pt>
                <c:pt idx="15">
                  <c:v>2.0099999999999998</c:v>
                </c:pt>
                <c:pt idx="16">
                  <c:v>2.0299999999999998</c:v>
                </c:pt>
                <c:pt idx="17">
                  <c:v>2.04</c:v>
                </c:pt>
                <c:pt idx="18">
                  <c:v>2.02</c:v>
                </c:pt>
                <c:pt idx="19">
                  <c:v>2.0099999999999998</c:v>
                </c:pt>
                <c:pt idx="20">
                  <c:v>2.04</c:v>
                </c:pt>
                <c:pt idx="21">
                  <c:v>2.1</c:v>
                </c:pt>
                <c:pt idx="22">
                  <c:v>2.15</c:v>
                </c:pt>
                <c:pt idx="23">
                  <c:v>2.19</c:v>
                </c:pt>
                <c:pt idx="24">
                  <c:v>2.2799999999999998</c:v>
                </c:pt>
                <c:pt idx="25">
                  <c:v>2.36</c:v>
                </c:pt>
                <c:pt idx="26">
                  <c:v>2.46</c:v>
                </c:pt>
                <c:pt idx="27">
                  <c:v>2.5099999999999998</c:v>
                </c:pt>
                <c:pt idx="28">
                  <c:v>2.5099999999999998</c:v>
                </c:pt>
                <c:pt idx="29">
                  <c:v>2.4900000000000002</c:v>
                </c:pt>
                <c:pt idx="30">
                  <c:v>2.5</c:v>
                </c:pt>
                <c:pt idx="31">
                  <c:v>2.5299999999999998</c:v>
                </c:pt>
                <c:pt idx="32">
                  <c:v>2.57</c:v>
                </c:pt>
                <c:pt idx="33">
                  <c:v>2.66</c:v>
                </c:pt>
                <c:pt idx="34">
                  <c:v>2.78</c:v>
                </c:pt>
                <c:pt idx="35">
                  <c:v>2.91</c:v>
                </c:pt>
                <c:pt idx="36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629-420C-907A-858F24FA122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5Y IRS CZK</c:v>
                </c:pt>
              </c:strCache>
            </c:strRef>
          </c:tx>
          <c:spPr>
            <a:ln w="4762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val>
            <c:numRef>
              <c:f>Sheet1!$D$2:$D$47</c:f>
              <c:numCache>
                <c:formatCode>General</c:formatCode>
                <c:ptCount val="46"/>
                <c:pt idx="36">
                  <c:v>1.74</c:v>
                </c:pt>
                <c:pt idx="37">
                  <c:v>1.79</c:v>
                </c:pt>
                <c:pt idx="38">
                  <c:v>2.09</c:v>
                </c:pt>
                <c:pt idx="39">
                  <c:v>1.87</c:v>
                </c:pt>
                <c:pt idx="40">
                  <c:v>2.09</c:v>
                </c:pt>
                <c:pt idx="41">
                  <c:v>1.73</c:v>
                </c:pt>
                <c:pt idx="42">
                  <c:v>1.66</c:v>
                </c:pt>
                <c:pt idx="43">
                  <c:v>1.49</c:v>
                </c:pt>
                <c:pt idx="44">
                  <c:v>1.27</c:v>
                </c:pt>
                <c:pt idx="45">
                  <c:v>1.7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A5C-45BD-ACB2-5D9428CF46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64896520"/>
        <c:axId val="464896848"/>
      </c:lineChart>
      <c:dateAx>
        <c:axId val="464896520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64896848"/>
        <c:crosses val="autoZero"/>
        <c:auto val="1"/>
        <c:lblOffset val="100"/>
        <c:baseTimeUnit val="months"/>
      </c:dateAx>
      <c:valAx>
        <c:axId val="464896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64896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1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.84685127524893089"/>
          <c:y val="0.28859498031496061"/>
          <c:w val="0.15159580972168829"/>
          <c:h val="0.120227362204724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cs-CZ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cs-CZ" sz="1800" b="0" i="0" baseline="0" dirty="0">
                <a:effectLst/>
              </a:rPr>
              <a:t>Vývoj úrokových sazeb</a:t>
            </a:r>
            <a:endParaRPr lang="cs-CZ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Hypoindex</c:v>
                </c:pt>
              </c:strCache>
            </c:strRef>
          </c:tx>
          <c:spPr>
            <a:ln w="4762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Sheet1!$A$2:$A$107</c:f>
              <c:numCache>
                <c:formatCode>mmm\-yy</c:formatCode>
                <c:ptCount val="106"/>
                <c:pt idx="0">
                  <c:v>40544</c:v>
                </c:pt>
                <c:pt idx="1">
                  <c:v>40575</c:v>
                </c:pt>
                <c:pt idx="2">
                  <c:v>40603</c:v>
                </c:pt>
                <c:pt idx="3">
                  <c:v>40634</c:v>
                </c:pt>
                <c:pt idx="4">
                  <c:v>40664</c:v>
                </c:pt>
                <c:pt idx="5">
                  <c:v>40695</c:v>
                </c:pt>
                <c:pt idx="6">
                  <c:v>40725</c:v>
                </c:pt>
                <c:pt idx="7">
                  <c:v>40756</c:v>
                </c:pt>
                <c:pt idx="8">
                  <c:v>40787</c:v>
                </c:pt>
                <c:pt idx="9">
                  <c:v>40817</c:v>
                </c:pt>
                <c:pt idx="10">
                  <c:v>40848</c:v>
                </c:pt>
                <c:pt idx="11">
                  <c:v>40878</c:v>
                </c:pt>
                <c:pt idx="12">
                  <c:v>40909</c:v>
                </c:pt>
                <c:pt idx="13">
                  <c:v>40940</c:v>
                </c:pt>
                <c:pt idx="14">
                  <c:v>40969</c:v>
                </c:pt>
                <c:pt idx="15">
                  <c:v>41000</c:v>
                </c:pt>
                <c:pt idx="16">
                  <c:v>41030</c:v>
                </c:pt>
                <c:pt idx="17">
                  <c:v>41061</c:v>
                </c:pt>
                <c:pt idx="18">
                  <c:v>41091</c:v>
                </c:pt>
                <c:pt idx="19">
                  <c:v>41122</c:v>
                </c:pt>
                <c:pt idx="20">
                  <c:v>41153</c:v>
                </c:pt>
                <c:pt idx="21">
                  <c:v>41183</c:v>
                </c:pt>
                <c:pt idx="22">
                  <c:v>41214</c:v>
                </c:pt>
                <c:pt idx="23">
                  <c:v>41244</c:v>
                </c:pt>
                <c:pt idx="24">
                  <c:v>41275</c:v>
                </c:pt>
                <c:pt idx="25">
                  <c:v>41306</c:v>
                </c:pt>
                <c:pt idx="26">
                  <c:v>41334</c:v>
                </c:pt>
                <c:pt idx="27">
                  <c:v>41365</c:v>
                </c:pt>
                <c:pt idx="28">
                  <c:v>41395</c:v>
                </c:pt>
                <c:pt idx="29">
                  <c:v>41426</c:v>
                </c:pt>
                <c:pt idx="30">
                  <c:v>41456</c:v>
                </c:pt>
                <c:pt idx="31">
                  <c:v>41487</c:v>
                </c:pt>
                <c:pt idx="32">
                  <c:v>41518</c:v>
                </c:pt>
                <c:pt idx="33">
                  <c:v>41548</c:v>
                </c:pt>
                <c:pt idx="34">
                  <c:v>41579</c:v>
                </c:pt>
                <c:pt idx="35">
                  <c:v>41609</c:v>
                </c:pt>
                <c:pt idx="36">
                  <c:v>41640</c:v>
                </c:pt>
                <c:pt idx="37">
                  <c:v>41671</c:v>
                </c:pt>
                <c:pt idx="38">
                  <c:v>41699</c:v>
                </c:pt>
                <c:pt idx="39">
                  <c:v>41730</c:v>
                </c:pt>
                <c:pt idx="40">
                  <c:v>41760</c:v>
                </c:pt>
                <c:pt idx="41">
                  <c:v>41791</c:v>
                </c:pt>
                <c:pt idx="42">
                  <c:v>41821</c:v>
                </c:pt>
                <c:pt idx="43">
                  <c:v>41852</c:v>
                </c:pt>
                <c:pt idx="44">
                  <c:v>41883</c:v>
                </c:pt>
                <c:pt idx="45">
                  <c:v>41913</c:v>
                </c:pt>
                <c:pt idx="46">
                  <c:v>41944</c:v>
                </c:pt>
                <c:pt idx="47">
                  <c:v>41974</c:v>
                </c:pt>
                <c:pt idx="48">
                  <c:v>42005</c:v>
                </c:pt>
                <c:pt idx="49">
                  <c:v>42036</c:v>
                </c:pt>
                <c:pt idx="50">
                  <c:v>42064</c:v>
                </c:pt>
                <c:pt idx="51">
                  <c:v>42095</c:v>
                </c:pt>
                <c:pt idx="52">
                  <c:v>42125</c:v>
                </c:pt>
                <c:pt idx="53">
                  <c:v>42156</c:v>
                </c:pt>
                <c:pt idx="54">
                  <c:v>42186</c:v>
                </c:pt>
                <c:pt idx="55">
                  <c:v>42217</c:v>
                </c:pt>
                <c:pt idx="56">
                  <c:v>42248</c:v>
                </c:pt>
                <c:pt idx="57">
                  <c:v>42278</c:v>
                </c:pt>
                <c:pt idx="58">
                  <c:v>42309</c:v>
                </c:pt>
                <c:pt idx="59">
                  <c:v>42339</c:v>
                </c:pt>
                <c:pt idx="60">
                  <c:v>42370</c:v>
                </c:pt>
                <c:pt idx="61">
                  <c:v>42401</c:v>
                </c:pt>
                <c:pt idx="62">
                  <c:v>42430</c:v>
                </c:pt>
                <c:pt idx="63">
                  <c:v>42461</c:v>
                </c:pt>
                <c:pt idx="64">
                  <c:v>42491</c:v>
                </c:pt>
                <c:pt idx="65">
                  <c:v>42522</c:v>
                </c:pt>
                <c:pt idx="66">
                  <c:v>42552</c:v>
                </c:pt>
                <c:pt idx="67">
                  <c:v>42583</c:v>
                </c:pt>
                <c:pt idx="68">
                  <c:v>42614</c:v>
                </c:pt>
                <c:pt idx="69">
                  <c:v>42644</c:v>
                </c:pt>
                <c:pt idx="70">
                  <c:v>42675</c:v>
                </c:pt>
                <c:pt idx="71">
                  <c:v>42705</c:v>
                </c:pt>
                <c:pt idx="72">
                  <c:v>42736</c:v>
                </c:pt>
                <c:pt idx="73">
                  <c:v>42767</c:v>
                </c:pt>
                <c:pt idx="74">
                  <c:v>42795</c:v>
                </c:pt>
                <c:pt idx="75">
                  <c:v>42826</c:v>
                </c:pt>
                <c:pt idx="76">
                  <c:v>42856</c:v>
                </c:pt>
                <c:pt idx="77">
                  <c:v>42887</c:v>
                </c:pt>
                <c:pt idx="78">
                  <c:v>42917</c:v>
                </c:pt>
                <c:pt idx="79">
                  <c:v>42948</c:v>
                </c:pt>
                <c:pt idx="80">
                  <c:v>42979</c:v>
                </c:pt>
                <c:pt idx="81">
                  <c:v>43009</c:v>
                </c:pt>
                <c:pt idx="82">
                  <c:v>43040</c:v>
                </c:pt>
                <c:pt idx="83">
                  <c:v>43070</c:v>
                </c:pt>
                <c:pt idx="84">
                  <c:v>43101</c:v>
                </c:pt>
                <c:pt idx="85">
                  <c:v>43132</c:v>
                </c:pt>
                <c:pt idx="86">
                  <c:v>43160</c:v>
                </c:pt>
                <c:pt idx="87">
                  <c:v>43191</c:v>
                </c:pt>
                <c:pt idx="88">
                  <c:v>43221</c:v>
                </c:pt>
                <c:pt idx="89">
                  <c:v>43252</c:v>
                </c:pt>
                <c:pt idx="90">
                  <c:v>43282</c:v>
                </c:pt>
                <c:pt idx="91">
                  <c:v>43313</c:v>
                </c:pt>
                <c:pt idx="92">
                  <c:v>43344</c:v>
                </c:pt>
                <c:pt idx="93">
                  <c:v>43374</c:v>
                </c:pt>
                <c:pt idx="94">
                  <c:v>43405</c:v>
                </c:pt>
                <c:pt idx="95">
                  <c:v>43435</c:v>
                </c:pt>
                <c:pt idx="96">
                  <c:v>43466</c:v>
                </c:pt>
                <c:pt idx="97">
                  <c:v>43497</c:v>
                </c:pt>
                <c:pt idx="98">
                  <c:v>43525</c:v>
                </c:pt>
                <c:pt idx="99">
                  <c:v>43556</c:v>
                </c:pt>
                <c:pt idx="100">
                  <c:v>43586</c:v>
                </c:pt>
                <c:pt idx="101">
                  <c:v>43617</c:v>
                </c:pt>
                <c:pt idx="102">
                  <c:v>43647</c:v>
                </c:pt>
                <c:pt idx="103">
                  <c:v>43678</c:v>
                </c:pt>
                <c:pt idx="104">
                  <c:v>43709</c:v>
                </c:pt>
                <c:pt idx="105">
                  <c:v>43739</c:v>
                </c:pt>
              </c:numCache>
            </c:numRef>
          </c:cat>
          <c:val>
            <c:numRef>
              <c:f>Sheet1!$B$2:$B$107</c:f>
              <c:numCache>
                <c:formatCode>General</c:formatCode>
                <c:ptCount val="106"/>
                <c:pt idx="96">
                  <c:v>3</c:v>
                </c:pt>
                <c:pt idx="97">
                  <c:v>2.99</c:v>
                </c:pt>
                <c:pt idx="98">
                  <c:v>2.9</c:v>
                </c:pt>
                <c:pt idx="99">
                  <c:v>2.85</c:v>
                </c:pt>
                <c:pt idx="100">
                  <c:v>2.8</c:v>
                </c:pt>
                <c:pt idx="101">
                  <c:v>2.76</c:v>
                </c:pt>
                <c:pt idx="102">
                  <c:v>2.68</c:v>
                </c:pt>
                <c:pt idx="103">
                  <c:v>2.61</c:v>
                </c:pt>
                <c:pt idx="104">
                  <c:v>2.4700000000000002</c:v>
                </c:pt>
                <c:pt idx="105">
                  <c:v>2.38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4A3-40CD-B9C3-5BE7994FA30B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5Y IRS CZK</c:v>
                </c:pt>
              </c:strCache>
            </c:strRef>
          </c:tx>
          <c:spPr>
            <a:ln w="476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Sheet1!$A$2:$A$107</c:f>
              <c:numCache>
                <c:formatCode>mmm\-yy</c:formatCode>
                <c:ptCount val="106"/>
                <c:pt idx="0">
                  <c:v>40544</c:v>
                </c:pt>
                <c:pt idx="1">
                  <c:v>40575</c:v>
                </c:pt>
                <c:pt idx="2">
                  <c:v>40603</c:v>
                </c:pt>
                <c:pt idx="3">
                  <c:v>40634</c:v>
                </c:pt>
                <c:pt idx="4">
                  <c:v>40664</c:v>
                </c:pt>
                <c:pt idx="5">
                  <c:v>40695</c:v>
                </c:pt>
                <c:pt idx="6">
                  <c:v>40725</c:v>
                </c:pt>
                <c:pt idx="7">
                  <c:v>40756</c:v>
                </c:pt>
                <c:pt idx="8">
                  <c:v>40787</c:v>
                </c:pt>
                <c:pt idx="9">
                  <c:v>40817</c:v>
                </c:pt>
                <c:pt idx="10">
                  <c:v>40848</c:v>
                </c:pt>
                <c:pt idx="11">
                  <c:v>40878</c:v>
                </c:pt>
                <c:pt idx="12">
                  <c:v>40909</c:v>
                </c:pt>
                <c:pt idx="13">
                  <c:v>40940</c:v>
                </c:pt>
                <c:pt idx="14">
                  <c:v>40969</c:v>
                </c:pt>
                <c:pt idx="15">
                  <c:v>41000</c:v>
                </c:pt>
                <c:pt idx="16">
                  <c:v>41030</c:v>
                </c:pt>
                <c:pt idx="17">
                  <c:v>41061</c:v>
                </c:pt>
                <c:pt idx="18">
                  <c:v>41091</c:v>
                </c:pt>
                <c:pt idx="19">
                  <c:v>41122</c:v>
                </c:pt>
                <c:pt idx="20">
                  <c:v>41153</c:v>
                </c:pt>
                <c:pt idx="21">
                  <c:v>41183</c:v>
                </c:pt>
                <c:pt idx="22">
                  <c:v>41214</c:v>
                </c:pt>
                <c:pt idx="23">
                  <c:v>41244</c:v>
                </c:pt>
                <c:pt idx="24">
                  <c:v>41275</c:v>
                </c:pt>
                <c:pt idx="25">
                  <c:v>41306</c:v>
                </c:pt>
                <c:pt idx="26">
                  <c:v>41334</c:v>
                </c:pt>
                <c:pt idx="27">
                  <c:v>41365</c:v>
                </c:pt>
                <c:pt idx="28">
                  <c:v>41395</c:v>
                </c:pt>
                <c:pt idx="29">
                  <c:v>41426</c:v>
                </c:pt>
                <c:pt idx="30">
                  <c:v>41456</c:v>
                </c:pt>
                <c:pt idx="31">
                  <c:v>41487</c:v>
                </c:pt>
                <c:pt idx="32">
                  <c:v>41518</c:v>
                </c:pt>
                <c:pt idx="33">
                  <c:v>41548</c:v>
                </c:pt>
                <c:pt idx="34">
                  <c:v>41579</c:v>
                </c:pt>
                <c:pt idx="35">
                  <c:v>41609</c:v>
                </c:pt>
                <c:pt idx="36">
                  <c:v>41640</c:v>
                </c:pt>
                <c:pt idx="37">
                  <c:v>41671</c:v>
                </c:pt>
                <c:pt idx="38">
                  <c:v>41699</c:v>
                </c:pt>
                <c:pt idx="39">
                  <c:v>41730</c:v>
                </c:pt>
                <c:pt idx="40">
                  <c:v>41760</c:v>
                </c:pt>
                <c:pt idx="41">
                  <c:v>41791</c:v>
                </c:pt>
                <c:pt idx="42">
                  <c:v>41821</c:v>
                </c:pt>
                <c:pt idx="43">
                  <c:v>41852</c:v>
                </c:pt>
                <c:pt idx="44">
                  <c:v>41883</c:v>
                </c:pt>
                <c:pt idx="45">
                  <c:v>41913</c:v>
                </c:pt>
                <c:pt idx="46">
                  <c:v>41944</c:v>
                </c:pt>
                <c:pt idx="47">
                  <c:v>41974</c:v>
                </c:pt>
                <c:pt idx="48">
                  <c:v>42005</c:v>
                </c:pt>
                <c:pt idx="49">
                  <c:v>42036</c:v>
                </c:pt>
                <c:pt idx="50">
                  <c:v>42064</c:v>
                </c:pt>
                <c:pt idx="51">
                  <c:v>42095</c:v>
                </c:pt>
                <c:pt idx="52">
                  <c:v>42125</c:v>
                </c:pt>
                <c:pt idx="53">
                  <c:v>42156</c:v>
                </c:pt>
                <c:pt idx="54">
                  <c:v>42186</c:v>
                </c:pt>
                <c:pt idx="55">
                  <c:v>42217</c:v>
                </c:pt>
                <c:pt idx="56">
                  <c:v>42248</c:v>
                </c:pt>
                <c:pt idx="57">
                  <c:v>42278</c:v>
                </c:pt>
                <c:pt idx="58">
                  <c:v>42309</c:v>
                </c:pt>
                <c:pt idx="59">
                  <c:v>42339</c:v>
                </c:pt>
                <c:pt idx="60">
                  <c:v>42370</c:v>
                </c:pt>
                <c:pt idx="61">
                  <c:v>42401</c:v>
                </c:pt>
                <c:pt idx="62">
                  <c:v>42430</c:v>
                </c:pt>
                <c:pt idx="63">
                  <c:v>42461</c:v>
                </c:pt>
                <c:pt idx="64">
                  <c:v>42491</c:v>
                </c:pt>
                <c:pt idx="65">
                  <c:v>42522</c:v>
                </c:pt>
                <c:pt idx="66">
                  <c:v>42552</c:v>
                </c:pt>
                <c:pt idx="67">
                  <c:v>42583</c:v>
                </c:pt>
                <c:pt idx="68">
                  <c:v>42614</c:v>
                </c:pt>
                <c:pt idx="69">
                  <c:v>42644</c:v>
                </c:pt>
                <c:pt idx="70">
                  <c:v>42675</c:v>
                </c:pt>
                <c:pt idx="71">
                  <c:v>42705</c:v>
                </c:pt>
                <c:pt idx="72">
                  <c:v>42736</c:v>
                </c:pt>
                <c:pt idx="73">
                  <c:v>42767</c:v>
                </c:pt>
                <c:pt idx="74">
                  <c:v>42795</c:v>
                </c:pt>
                <c:pt idx="75">
                  <c:v>42826</c:v>
                </c:pt>
                <c:pt idx="76">
                  <c:v>42856</c:v>
                </c:pt>
                <c:pt idx="77">
                  <c:v>42887</c:v>
                </c:pt>
                <c:pt idx="78">
                  <c:v>42917</c:v>
                </c:pt>
                <c:pt idx="79">
                  <c:v>42948</c:v>
                </c:pt>
                <c:pt idx="80">
                  <c:v>42979</c:v>
                </c:pt>
                <c:pt idx="81">
                  <c:v>43009</c:v>
                </c:pt>
                <c:pt idx="82">
                  <c:v>43040</c:v>
                </c:pt>
                <c:pt idx="83">
                  <c:v>43070</c:v>
                </c:pt>
                <c:pt idx="84">
                  <c:v>43101</c:v>
                </c:pt>
                <c:pt idx="85">
                  <c:v>43132</c:v>
                </c:pt>
                <c:pt idx="86">
                  <c:v>43160</c:v>
                </c:pt>
                <c:pt idx="87">
                  <c:v>43191</c:v>
                </c:pt>
                <c:pt idx="88">
                  <c:v>43221</c:v>
                </c:pt>
                <c:pt idx="89">
                  <c:v>43252</c:v>
                </c:pt>
                <c:pt idx="90">
                  <c:v>43282</c:v>
                </c:pt>
                <c:pt idx="91">
                  <c:v>43313</c:v>
                </c:pt>
                <c:pt idx="92">
                  <c:v>43344</c:v>
                </c:pt>
                <c:pt idx="93">
                  <c:v>43374</c:v>
                </c:pt>
                <c:pt idx="94">
                  <c:v>43405</c:v>
                </c:pt>
                <c:pt idx="95">
                  <c:v>43435</c:v>
                </c:pt>
                <c:pt idx="96">
                  <c:v>43466</c:v>
                </c:pt>
                <c:pt idx="97">
                  <c:v>43497</c:v>
                </c:pt>
                <c:pt idx="98">
                  <c:v>43525</c:v>
                </c:pt>
                <c:pt idx="99">
                  <c:v>43556</c:v>
                </c:pt>
                <c:pt idx="100">
                  <c:v>43586</c:v>
                </c:pt>
                <c:pt idx="101">
                  <c:v>43617</c:v>
                </c:pt>
                <c:pt idx="102">
                  <c:v>43647</c:v>
                </c:pt>
                <c:pt idx="103">
                  <c:v>43678</c:v>
                </c:pt>
                <c:pt idx="104">
                  <c:v>43709</c:v>
                </c:pt>
                <c:pt idx="105">
                  <c:v>43739</c:v>
                </c:pt>
              </c:numCache>
            </c:numRef>
          </c:cat>
          <c:val>
            <c:numRef>
              <c:f>Sheet1!$D$2:$D$107</c:f>
              <c:numCache>
                <c:formatCode>General</c:formatCode>
                <c:ptCount val="106"/>
                <c:pt idx="0">
                  <c:v>2.84</c:v>
                </c:pt>
                <c:pt idx="1">
                  <c:v>2.84</c:v>
                </c:pt>
                <c:pt idx="2">
                  <c:v>2.915</c:v>
                </c:pt>
                <c:pt idx="3">
                  <c:v>2.74</c:v>
                </c:pt>
                <c:pt idx="4">
                  <c:v>2.585</c:v>
                </c:pt>
                <c:pt idx="5">
                  <c:v>2.5300000000000002</c:v>
                </c:pt>
                <c:pt idx="6">
                  <c:v>2.23</c:v>
                </c:pt>
                <c:pt idx="7">
                  <c:v>1.85</c:v>
                </c:pt>
                <c:pt idx="8">
                  <c:v>1.7149999999999999</c:v>
                </c:pt>
                <c:pt idx="9">
                  <c:v>1.8050000000000002</c:v>
                </c:pt>
                <c:pt idx="10">
                  <c:v>1.845</c:v>
                </c:pt>
                <c:pt idx="11">
                  <c:v>1.67</c:v>
                </c:pt>
                <c:pt idx="12">
                  <c:v>1.6400000000000001</c:v>
                </c:pt>
                <c:pt idx="13">
                  <c:v>1.62</c:v>
                </c:pt>
                <c:pt idx="14">
                  <c:v>1.76</c:v>
                </c:pt>
                <c:pt idx="15">
                  <c:v>1.7749999999999999</c:v>
                </c:pt>
                <c:pt idx="16">
                  <c:v>1.33</c:v>
                </c:pt>
                <c:pt idx="17">
                  <c:v>1.51</c:v>
                </c:pt>
                <c:pt idx="18">
                  <c:v>1.25</c:v>
                </c:pt>
                <c:pt idx="19">
                  <c:v>1.0349999999999999</c:v>
                </c:pt>
                <c:pt idx="20">
                  <c:v>0.97499999999999998</c:v>
                </c:pt>
                <c:pt idx="21">
                  <c:v>1.03</c:v>
                </c:pt>
                <c:pt idx="22">
                  <c:v>0.91</c:v>
                </c:pt>
                <c:pt idx="23">
                  <c:v>0.78500000000000003</c:v>
                </c:pt>
                <c:pt idx="24">
                  <c:v>0.97</c:v>
                </c:pt>
                <c:pt idx="25">
                  <c:v>0.97499999999999998</c:v>
                </c:pt>
                <c:pt idx="26">
                  <c:v>0.83499999999999996</c:v>
                </c:pt>
                <c:pt idx="27">
                  <c:v>0.74</c:v>
                </c:pt>
                <c:pt idx="28">
                  <c:v>0.98</c:v>
                </c:pt>
                <c:pt idx="29">
                  <c:v>1.53</c:v>
                </c:pt>
                <c:pt idx="30">
                  <c:v>1.49</c:v>
                </c:pt>
                <c:pt idx="31">
                  <c:v>1.62</c:v>
                </c:pt>
                <c:pt idx="32">
                  <c:v>1.2749999999999999</c:v>
                </c:pt>
                <c:pt idx="33">
                  <c:v>1.1599999999999999</c:v>
                </c:pt>
                <c:pt idx="34">
                  <c:v>1.095</c:v>
                </c:pt>
                <c:pt idx="35">
                  <c:v>1.26</c:v>
                </c:pt>
                <c:pt idx="36">
                  <c:v>1.1400000000000001</c:v>
                </c:pt>
                <c:pt idx="37">
                  <c:v>1.1400000000000001</c:v>
                </c:pt>
                <c:pt idx="38">
                  <c:v>1.095</c:v>
                </c:pt>
                <c:pt idx="39">
                  <c:v>0.96750000000000003</c:v>
                </c:pt>
                <c:pt idx="40">
                  <c:v>0.85</c:v>
                </c:pt>
                <c:pt idx="41">
                  <c:v>0.66</c:v>
                </c:pt>
                <c:pt idx="42">
                  <c:v>0.755</c:v>
                </c:pt>
                <c:pt idx="43">
                  <c:v>0.61</c:v>
                </c:pt>
                <c:pt idx="44">
                  <c:v>0.64500000000000002</c:v>
                </c:pt>
                <c:pt idx="45">
                  <c:v>0.6</c:v>
                </c:pt>
                <c:pt idx="46">
                  <c:v>0.53500000000000003</c:v>
                </c:pt>
                <c:pt idx="47">
                  <c:v>0.53</c:v>
                </c:pt>
                <c:pt idx="48">
                  <c:v>0.4</c:v>
                </c:pt>
                <c:pt idx="49">
                  <c:v>0.54500000000000004</c:v>
                </c:pt>
                <c:pt idx="50">
                  <c:v>0.38500000000000001</c:v>
                </c:pt>
                <c:pt idx="51">
                  <c:v>0.50749999999999995</c:v>
                </c:pt>
                <c:pt idx="52">
                  <c:v>0.65249999999999997</c:v>
                </c:pt>
                <c:pt idx="53">
                  <c:v>0.74</c:v>
                </c:pt>
                <c:pt idx="54">
                  <c:v>0.61</c:v>
                </c:pt>
                <c:pt idx="55">
                  <c:v>0.64</c:v>
                </c:pt>
                <c:pt idx="56">
                  <c:v>0.44500000000000001</c:v>
                </c:pt>
                <c:pt idx="57">
                  <c:v>0.39750000000000002</c:v>
                </c:pt>
                <c:pt idx="58">
                  <c:v>0.32500000000000001</c:v>
                </c:pt>
                <c:pt idx="59">
                  <c:v>0.64500000000000002</c:v>
                </c:pt>
                <c:pt idx="60">
                  <c:v>0.36</c:v>
                </c:pt>
                <c:pt idx="61">
                  <c:v>0.27</c:v>
                </c:pt>
                <c:pt idx="62">
                  <c:v>0.38500000000000001</c:v>
                </c:pt>
                <c:pt idx="63">
                  <c:v>0.45500000000000002</c:v>
                </c:pt>
                <c:pt idx="64">
                  <c:v>0.5</c:v>
                </c:pt>
                <c:pt idx="65">
                  <c:v>0.28749999999999998</c:v>
                </c:pt>
                <c:pt idx="66">
                  <c:v>0.35749999999999998</c:v>
                </c:pt>
                <c:pt idx="67">
                  <c:v>0.33250000000000002</c:v>
                </c:pt>
                <c:pt idx="68">
                  <c:v>0.35249999999999998</c:v>
                </c:pt>
                <c:pt idx="69">
                  <c:v>0.51249999999999996</c:v>
                </c:pt>
                <c:pt idx="70">
                  <c:v>0.57250000000000001</c:v>
                </c:pt>
                <c:pt idx="71">
                  <c:v>0.50249999999999995</c:v>
                </c:pt>
                <c:pt idx="72">
                  <c:v>0.67</c:v>
                </c:pt>
                <c:pt idx="73">
                  <c:v>0.73499999999999999</c:v>
                </c:pt>
                <c:pt idx="74">
                  <c:v>0.69750000000000001</c:v>
                </c:pt>
                <c:pt idx="75">
                  <c:v>1.0049999999999999</c:v>
                </c:pt>
                <c:pt idx="76">
                  <c:v>0.79</c:v>
                </c:pt>
                <c:pt idx="77">
                  <c:v>0.98</c:v>
                </c:pt>
                <c:pt idx="78">
                  <c:v>1.155</c:v>
                </c:pt>
                <c:pt idx="79">
                  <c:v>1.1325000000000001</c:v>
                </c:pt>
                <c:pt idx="80">
                  <c:v>1.3625</c:v>
                </c:pt>
                <c:pt idx="81">
                  <c:v>1.5125</c:v>
                </c:pt>
                <c:pt idx="82">
                  <c:v>1.6099999999999999</c:v>
                </c:pt>
                <c:pt idx="83">
                  <c:v>1.63</c:v>
                </c:pt>
                <c:pt idx="84">
                  <c:v>1.8399999999999999</c:v>
                </c:pt>
                <c:pt idx="85">
                  <c:v>1.7</c:v>
                </c:pt>
                <c:pt idx="86">
                  <c:v>1.63</c:v>
                </c:pt>
                <c:pt idx="87">
                  <c:v>1.6025</c:v>
                </c:pt>
                <c:pt idx="88">
                  <c:v>1.6800000000000002</c:v>
                </c:pt>
                <c:pt idx="89">
                  <c:v>1.9075</c:v>
                </c:pt>
                <c:pt idx="90">
                  <c:v>2.1549999999999998</c:v>
                </c:pt>
                <c:pt idx="91">
                  <c:v>2.2225000000000001</c:v>
                </c:pt>
                <c:pt idx="92">
                  <c:v>2.4074999999999998</c:v>
                </c:pt>
                <c:pt idx="93">
                  <c:v>2.59</c:v>
                </c:pt>
                <c:pt idx="94">
                  <c:v>2.415</c:v>
                </c:pt>
                <c:pt idx="95">
                  <c:v>1.8125</c:v>
                </c:pt>
                <c:pt idx="96">
                  <c:v>1.8050000000000002</c:v>
                </c:pt>
                <c:pt idx="97">
                  <c:v>2.0874999999999999</c:v>
                </c:pt>
                <c:pt idx="98">
                  <c:v>1.8125</c:v>
                </c:pt>
                <c:pt idx="99">
                  <c:v>2.1124999999999998</c:v>
                </c:pt>
                <c:pt idx="100">
                  <c:v>1.7749999999999999</c:v>
                </c:pt>
                <c:pt idx="101">
                  <c:v>1.67</c:v>
                </c:pt>
                <c:pt idx="102">
                  <c:v>1.5899999999999999</c:v>
                </c:pt>
                <c:pt idx="103">
                  <c:v>1.2675000000000001</c:v>
                </c:pt>
                <c:pt idx="104">
                  <c:v>1.7075</c:v>
                </c:pt>
                <c:pt idx="105">
                  <c:v>1.73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4A3-40CD-B9C3-5BE7994FA30B}"/>
            </c:ext>
          </c:extLst>
        </c:ser>
        <c:ser>
          <c:idx val="0"/>
          <c:order val="2"/>
          <c:spPr>
            <a:ln w="4762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val>
            <c:numRef>
              <c:f>Sheet1!$C$2:$C$107</c:f>
              <c:numCache>
                <c:formatCode>General</c:formatCode>
                <c:ptCount val="106"/>
                <c:pt idx="0">
                  <c:v>4.2</c:v>
                </c:pt>
                <c:pt idx="1">
                  <c:v>4.26</c:v>
                </c:pt>
                <c:pt idx="2">
                  <c:v>4.2699999999999996</c:v>
                </c:pt>
                <c:pt idx="3">
                  <c:v>4.28</c:v>
                </c:pt>
                <c:pt idx="4">
                  <c:v>4.24</c:v>
                </c:pt>
                <c:pt idx="5">
                  <c:v>4.1399999999999997</c:v>
                </c:pt>
                <c:pt idx="6">
                  <c:v>4.13</c:v>
                </c:pt>
                <c:pt idx="7">
                  <c:v>4.09</c:v>
                </c:pt>
                <c:pt idx="8">
                  <c:v>3.89</c:v>
                </c:pt>
                <c:pt idx="9">
                  <c:v>3.77</c:v>
                </c:pt>
                <c:pt idx="10">
                  <c:v>3.65</c:v>
                </c:pt>
                <c:pt idx="11">
                  <c:v>3.56</c:v>
                </c:pt>
                <c:pt idx="12">
                  <c:v>3.59</c:v>
                </c:pt>
                <c:pt idx="13">
                  <c:v>3.61</c:v>
                </c:pt>
                <c:pt idx="14">
                  <c:v>3.67</c:v>
                </c:pt>
                <c:pt idx="15">
                  <c:v>3.7</c:v>
                </c:pt>
                <c:pt idx="16">
                  <c:v>3.68</c:v>
                </c:pt>
                <c:pt idx="17">
                  <c:v>3.61</c:v>
                </c:pt>
                <c:pt idx="18">
                  <c:v>3.59</c:v>
                </c:pt>
                <c:pt idx="19">
                  <c:v>3.55</c:v>
                </c:pt>
                <c:pt idx="20">
                  <c:v>3.46</c:v>
                </c:pt>
                <c:pt idx="21">
                  <c:v>3.36</c:v>
                </c:pt>
                <c:pt idx="22">
                  <c:v>3.25</c:v>
                </c:pt>
                <c:pt idx="23">
                  <c:v>3.17</c:v>
                </c:pt>
                <c:pt idx="24">
                  <c:v>3.21</c:v>
                </c:pt>
                <c:pt idx="25">
                  <c:v>3.21</c:v>
                </c:pt>
                <c:pt idx="26">
                  <c:v>3.17</c:v>
                </c:pt>
                <c:pt idx="27">
                  <c:v>3.08</c:v>
                </c:pt>
                <c:pt idx="28">
                  <c:v>2.96</c:v>
                </c:pt>
                <c:pt idx="29">
                  <c:v>2.95</c:v>
                </c:pt>
                <c:pt idx="30">
                  <c:v>3</c:v>
                </c:pt>
                <c:pt idx="31">
                  <c:v>3.01</c:v>
                </c:pt>
                <c:pt idx="32">
                  <c:v>3</c:v>
                </c:pt>
                <c:pt idx="33">
                  <c:v>3.06</c:v>
                </c:pt>
                <c:pt idx="34">
                  <c:v>3.09</c:v>
                </c:pt>
                <c:pt idx="35">
                  <c:v>3.06</c:v>
                </c:pt>
                <c:pt idx="36">
                  <c:v>3.08</c:v>
                </c:pt>
                <c:pt idx="37">
                  <c:v>3.01</c:v>
                </c:pt>
                <c:pt idx="38">
                  <c:v>2.93</c:v>
                </c:pt>
                <c:pt idx="39">
                  <c:v>2.88</c:v>
                </c:pt>
                <c:pt idx="40">
                  <c:v>2.81</c:v>
                </c:pt>
                <c:pt idx="41">
                  <c:v>2.76</c:v>
                </c:pt>
                <c:pt idx="42">
                  <c:v>2.72</c:v>
                </c:pt>
                <c:pt idx="43">
                  <c:v>2.65</c:v>
                </c:pt>
                <c:pt idx="44">
                  <c:v>2.54</c:v>
                </c:pt>
                <c:pt idx="45">
                  <c:v>2.5099999999999998</c:v>
                </c:pt>
                <c:pt idx="46">
                  <c:v>2.44</c:v>
                </c:pt>
                <c:pt idx="47">
                  <c:v>2.37</c:v>
                </c:pt>
                <c:pt idx="48">
                  <c:v>2.34</c:v>
                </c:pt>
                <c:pt idx="49">
                  <c:v>2.27</c:v>
                </c:pt>
                <c:pt idx="50">
                  <c:v>2.16</c:v>
                </c:pt>
                <c:pt idx="51">
                  <c:v>2.11</c:v>
                </c:pt>
                <c:pt idx="52">
                  <c:v>2.0499999999999998</c:v>
                </c:pt>
                <c:pt idx="53">
                  <c:v>2.0499999999999998</c:v>
                </c:pt>
                <c:pt idx="54">
                  <c:v>2.08</c:v>
                </c:pt>
                <c:pt idx="55">
                  <c:v>2.11</c:v>
                </c:pt>
                <c:pt idx="56">
                  <c:v>2.11</c:v>
                </c:pt>
                <c:pt idx="57">
                  <c:v>2.12</c:v>
                </c:pt>
                <c:pt idx="58">
                  <c:v>2.09</c:v>
                </c:pt>
                <c:pt idx="59">
                  <c:v>2.06</c:v>
                </c:pt>
                <c:pt idx="60">
                  <c:v>2.06</c:v>
                </c:pt>
                <c:pt idx="61">
                  <c:v>2.02</c:v>
                </c:pt>
                <c:pt idx="62">
                  <c:v>1.97</c:v>
                </c:pt>
                <c:pt idx="63">
                  <c:v>1.94</c:v>
                </c:pt>
                <c:pt idx="64">
                  <c:v>1.89</c:v>
                </c:pt>
                <c:pt idx="65">
                  <c:v>1.87</c:v>
                </c:pt>
                <c:pt idx="66">
                  <c:v>1.88</c:v>
                </c:pt>
                <c:pt idx="67">
                  <c:v>1.84</c:v>
                </c:pt>
                <c:pt idx="68">
                  <c:v>1.82</c:v>
                </c:pt>
                <c:pt idx="69">
                  <c:v>1.8</c:v>
                </c:pt>
                <c:pt idx="70">
                  <c:v>1.77</c:v>
                </c:pt>
                <c:pt idx="71">
                  <c:v>1.77</c:v>
                </c:pt>
                <c:pt idx="72">
                  <c:v>1.82</c:v>
                </c:pt>
                <c:pt idx="73">
                  <c:v>1.87</c:v>
                </c:pt>
                <c:pt idx="74">
                  <c:v>1.95</c:v>
                </c:pt>
                <c:pt idx="75">
                  <c:v>2.0099999999999998</c:v>
                </c:pt>
                <c:pt idx="76">
                  <c:v>2.0299999999999998</c:v>
                </c:pt>
                <c:pt idx="77">
                  <c:v>2.04</c:v>
                </c:pt>
                <c:pt idx="78">
                  <c:v>2.02</c:v>
                </c:pt>
                <c:pt idx="79">
                  <c:v>2.0099999999999998</c:v>
                </c:pt>
                <c:pt idx="80">
                  <c:v>2.04</c:v>
                </c:pt>
                <c:pt idx="81">
                  <c:v>2.1</c:v>
                </c:pt>
                <c:pt idx="82">
                  <c:v>2.15</c:v>
                </c:pt>
                <c:pt idx="83">
                  <c:v>2.19</c:v>
                </c:pt>
                <c:pt idx="84">
                  <c:v>2.2799999999999998</c:v>
                </c:pt>
                <c:pt idx="85">
                  <c:v>2.36</c:v>
                </c:pt>
                <c:pt idx="86">
                  <c:v>2.46</c:v>
                </c:pt>
                <c:pt idx="87">
                  <c:v>2.5099999999999998</c:v>
                </c:pt>
                <c:pt idx="88">
                  <c:v>2.5099999999999998</c:v>
                </c:pt>
                <c:pt idx="89">
                  <c:v>2.4900000000000002</c:v>
                </c:pt>
                <c:pt idx="90">
                  <c:v>2.5</c:v>
                </c:pt>
                <c:pt idx="91">
                  <c:v>2.5299999999999998</c:v>
                </c:pt>
                <c:pt idx="92">
                  <c:v>2.57</c:v>
                </c:pt>
                <c:pt idx="93">
                  <c:v>2.66</c:v>
                </c:pt>
                <c:pt idx="94">
                  <c:v>2.78</c:v>
                </c:pt>
                <c:pt idx="95">
                  <c:v>2.91</c:v>
                </c:pt>
                <c:pt idx="96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629-420C-907A-858F24FA12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64896520"/>
        <c:axId val="464896848"/>
      </c:lineChart>
      <c:dateAx>
        <c:axId val="464896520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64896848"/>
        <c:crosses val="autoZero"/>
        <c:auto val="1"/>
        <c:lblOffset val="100"/>
        <c:baseTimeUnit val="months"/>
      </c:dateAx>
      <c:valAx>
        <c:axId val="464896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64896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85461585039583421"/>
          <c:y val="0.28859498031496061"/>
          <c:w val="0.14538414960416562"/>
          <c:h val="0.120227362204724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B251AA-8842-48F4-B99B-A44E38EB3643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D9E09FF-2EF6-46E3-8FC3-A9C53B24CA30}">
      <dgm:prSet phldrT="[Text]"/>
      <dgm:spPr/>
      <dgm:t>
        <a:bodyPr/>
        <a:lstStyle/>
        <a:p>
          <a:r>
            <a:rPr lang="cs-CZ" dirty="0"/>
            <a:t>Ocenění zpracované certifikovaným odhadcem</a:t>
          </a:r>
          <a:endParaRPr lang="en-US" dirty="0"/>
        </a:p>
      </dgm:t>
    </dgm:pt>
    <dgm:pt modelId="{996E2619-7009-485D-A47C-3310278F18D4}" type="parTrans" cxnId="{D6B2F632-7595-44B2-B1FF-22D51A64F6B2}">
      <dgm:prSet/>
      <dgm:spPr/>
      <dgm:t>
        <a:bodyPr/>
        <a:lstStyle/>
        <a:p>
          <a:endParaRPr lang="en-US"/>
        </a:p>
      </dgm:t>
    </dgm:pt>
    <dgm:pt modelId="{5B70062E-CE18-49CE-BC1E-B3A2FCA69803}" type="sibTrans" cxnId="{D6B2F632-7595-44B2-B1FF-22D51A64F6B2}">
      <dgm:prSet/>
      <dgm:spPr/>
      <dgm:t>
        <a:bodyPr/>
        <a:lstStyle/>
        <a:p>
          <a:endParaRPr lang="en-US"/>
        </a:p>
      </dgm:t>
    </dgm:pt>
    <dgm:pt modelId="{2F7B0F48-C7C2-4998-B387-A2F99BDFAFD4}">
      <dgm:prSet phldrT="[Text]"/>
      <dgm:spPr/>
      <dgm:t>
        <a:bodyPr/>
        <a:lstStyle/>
        <a:p>
          <a:r>
            <a:rPr lang="cs-CZ" dirty="0"/>
            <a:t>Banka sežene odhadce.</a:t>
          </a:r>
          <a:endParaRPr lang="en-US" dirty="0"/>
        </a:p>
      </dgm:t>
    </dgm:pt>
    <dgm:pt modelId="{4FB95EEA-12C4-495B-9D20-CC226F503BDB}" type="parTrans" cxnId="{6801A4A5-F586-4939-84E6-BCCE5ADA56E1}">
      <dgm:prSet/>
      <dgm:spPr/>
      <dgm:t>
        <a:bodyPr/>
        <a:lstStyle/>
        <a:p>
          <a:endParaRPr lang="en-US"/>
        </a:p>
      </dgm:t>
    </dgm:pt>
    <dgm:pt modelId="{238FD367-8B44-45EE-A0FE-04A286FAFA46}" type="sibTrans" cxnId="{6801A4A5-F586-4939-84E6-BCCE5ADA56E1}">
      <dgm:prSet/>
      <dgm:spPr/>
      <dgm:t>
        <a:bodyPr/>
        <a:lstStyle/>
        <a:p>
          <a:endParaRPr lang="en-US"/>
        </a:p>
      </dgm:t>
    </dgm:pt>
    <dgm:pt modelId="{68A219C5-4203-4C86-81C7-76213B4E475C}">
      <dgm:prSet phldrT="[Text]"/>
      <dgm:spPr/>
      <dgm:t>
        <a:bodyPr/>
        <a:lstStyle/>
        <a:p>
          <a:r>
            <a:rPr lang="cs-CZ" dirty="0"/>
            <a:t>Ocenění pomocí cenové mapy</a:t>
          </a:r>
          <a:endParaRPr lang="en-US" dirty="0"/>
        </a:p>
      </dgm:t>
    </dgm:pt>
    <dgm:pt modelId="{EFEF7A40-4605-4976-8BCD-9015D977A7ED}" type="parTrans" cxnId="{8B23FD87-8EF0-41BB-8207-7D03ADF46AD1}">
      <dgm:prSet/>
      <dgm:spPr/>
      <dgm:t>
        <a:bodyPr/>
        <a:lstStyle/>
        <a:p>
          <a:endParaRPr lang="en-US"/>
        </a:p>
      </dgm:t>
    </dgm:pt>
    <dgm:pt modelId="{E4642D31-3798-4F99-B9AE-C53B7D57AF48}" type="sibTrans" cxnId="{8B23FD87-8EF0-41BB-8207-7D03ADF46AD1}">
      <dgm:prSet/>
      <dgm:spPr/>
      <dgm:t>
        <a:bodyPr/>
        <a:lstStyle/>
        <a:p>
          <a:endParaRPr lang="en-US"/>
        </a:p>
      </dgm:t>
    </dgm:pt>
    <dgm:pt modelId="{D4E3BE72-0EAD-4D6C-BE4A-54BE5B293460}">
      <dgm:prSet phldrT="[Text]"/>
      <dgm:spPr/>
      <dgm:t>
        <a:bodyPr/>
        <a:lstStyle/>
        <a:p>
          <a:r>
            <a:rPr lang="cs-CZ" dirty="0"/>
            <a:t>Extrémně rychlé v řádu minut.</a:t>
          </a:r>
          <a:endParaRPr lang="en-US" dirty="0"/>
        </a:p>
      </dgm:t>
    </dgm:pt>
    <dgm:pt modelId="{B3E00DC0-704B-401B-8035-373BD064D2BD}" type="parTrans" cxnId="{DBF1FD9B-A196-4327-862D-FAA661C15C8D}">
      <dgm:prSet/>
      <dgm:spPr/>
      <dgm:t>
        <a:bodyPr/>
        <a:lstStyle/>
        <a:p>
          <a:endParaRPr lang="en-US"/>
        </a:p>
      </dgm:t>
    </dgm:pt>
    <dgm:pt modelId="{2A71F9AD-8F1A-4F1A-BAAA-2362D4E55618}" type="sibTrans" cxnId="{DBF1FD9B-A196-4327-862D-FAA661C15C8D}">
      <dgm:prSet/>
      <dgm:spPr/>
      <dgm:t>
        <a:bodyPr/>
        <a:lstStyle/>
        <a:p>
          <a:endParaRPr lang="en-US"/>
        </a:p>
      </dgm:t>
    </dgm:pt>
    <dgm:pt modelId="{651257E2-5E94-41D8-B83E-F27F6F861D41}">
      <dgm:prSet/>
      <dgm:spPr/>
      <dgm:t>
        <a:bodyPr/>
        <a:lstStyle/>
        <a:p>
          <a:r>
            <a:rPr lang="cs-CZ" dirty="0"/>
            <a:t>Objedná ocenění.</a:t>
          </a:r>
        </a:p>
      </dgm:t>
    </dgm:pt>
    <dgm:pt modelId="{38EE18E2-137E-4711-9E4A-A5C8D9CE3210}" type="parTrans" cxnId="{72E94D10-C370-4B61-BF35-6EF644A3DF0C}">
      <dgm:prSet/>
      <dgm:spPr/>
      <dgm:t>
        <a:bodyPr/>
        <a:lstStyle/>
        <a:p>
          <a:endParaRPr lang="en-US"/>
        </a:p>
      </dgm:t>
    </dgm:pt>
    <dgm:pt modelId="{AEEA5E7C-7702-460A-9046-B20A19A3457F}" type="sibTrans" cxnId="{72E94D10-C370-4B61-BF35-6EF644A3DF0C}">
      <dgm:prSet/>
      <dgm:spPr/>
      <dgm:t>
        <a:bodyPr/>
        <a:lstStyle/>
        <a:p>
          <a:endParaRPr lang="en-US"/>
        </a:p>
      </dgm:t>
    </dgm:pt>
    <dgm:pt modelId="{5384E864-37FE-4F54-A6F9-A6A50B877A1D}">
      <dgm:prSet/>
      <dgm:spPr/>
      <dgm:t>
        <a:bodyPr/>
        <a:lstStyle/>
        <a:p>
          <a:r>
            <a:rPr lang="cs-CZ" dirty="0"/>
            <a:t>Pořídí list vlastnictví nutný k ocenění.</a:t>
          </a:r>
        </a:p>
      </dgm:t>
    </dgm:pt>
    <dgm:pt modelId="{EBC376C4-976C-4085-93F0-3EA8F00735B7}" type="parTrans" cxnId="{52C72F6C-84C0-4FC4-973C-E3B9804AB1FD}">
      <dgm:prSet/>
      <dgm:spPr/>
      <dgm:t>
        <a:bodyPr/>
        <a:lstStyle/>
        <a:p>
          <a:endParaRPr lang="en-US"/>
        </a:p>
      </dgm:t>
    </dgm:pt>
    <dgm:pt modelId="{E373EA68-0DBA-4946-BA0D-6884FF9EC256}" type="sibTrans" cxnId="{52C72F6C-84C0-4FC4-973C-E3B9804AB1FD}">
      <dgm:prSet/>
      <dgm:spPr/>
      <dgm:t>
        <a:bodyPr/>
        <a:lstStyle/>
        <a:p>
          <a:endParaRPr lang="en-US"/>
        </a:p>
      </dgm:t>
    </dgm:pt>
    <dgm:pt modelId="{8C6B9E1F-9A11-4F6E-B172-11BACD15FBB4}">
      <dgm:prSet/>
      <dgm:spPr/>
      <dgm:t>
        <a:bodyPr/>
        <a:lstStyle/>
        <a:p>
          <a:r>
            <a:rPr lang="cs-CZ" dirty="0"/>
            <a:t>Odhadce stanoví cenu do 8 pracovních dní.</a:t>
          </a:r>
        </a:p>
      </dgm:t>
    </dgm:pt>
    <dgm:pt modelId="{029A53D5-24BC-412F-86F8-4B89453EF0D5}" type="parTrans" cxnId="{19718519-A1CA-4AFC-AE1A-5F7A2EF996E5}">
      <dgm:prSet/>
      <dgm:spPr/>
      <dgm:t>
        <a:bodyPr/>
        <a:lstStyle/>
        <a:p>
          <a:endParaRPr lang="en-US"/>
        </a:p>
      </dgm:t>
    </dgm:pt>
    <dgm:pt modelId="{D6F0F6A4-9961-4EFA-B10A-5E3E08B620EF}" type="sibTrans" cxnId="{19718519-A1CA-4AFC-AE1A-5F7A2EF996E5}">
      <dgm:prSet/>
      <dgm:spPr/>
      <dgm:t>
        <a:bodyPr/>
        <a:lstStyle/>
        <a:p>
          <a:endParaRPr lang="en-US"/>
        </a:p>
      </dgm:t>
    </dgm:pt>
    <dgm:pt modelId="{0CE2F664-6310-44F3-905A-23828F4ED903}">
      <dgm:prSet/>
      <dgm:spPr/>
      <dgm:t>
        <a:bodyPr/>
        <a:lstStyle/>
        <a:p>
          <a:r>
            <a:rPr lang="cs-CZ" dirty="0"/>
            <a:t>Použitelné pro bytové jednotky.</a:t>
          </a:r>
        </a:p>
      </dgm:t>
    </dgm:pt>
    <dgm:pt modelId="{564CE60E-1F63-41C9-888C-715CCE4DAFE5}" type="parTrans" cxnId="{ACD73EFA-BA4E-41D3-A58D-28AA82670E89}">
      <dgm:prSet/>
      <dgm:spPr/>
      <dgm:t>
        <a:bodyPr/>
        <a:lstStyle/>
        <a:p>
          <a:endParaRPr lang="en-US"/>
        </a:p>
      </dgm:t>
    </dgm:pt>
    <dgm:pt modelId="{45F2DB02-1642-4B46-BC4A-6BF557104A2F}" type="sibTrans" cxnId="{ACD73EFA-BA4E-41D3-A58D-28AA82670E89}">
      <dgm:prSet/>
      <dgm:spPr/>
      <dgm:t>
        <a:bodyPr/>
        <a:lstStyle/>
        <a:p>
          <a:endParaRPr lang="en-US"/>
        </a:p>
      </dgm:t>
    </dgm:pt>
    <dgm:pt modelId="{0A015AE9-648B-4E2A-BEB8-DC90C12504AD}">
      <dgm:prSet/>
      <dgm:spPr/>
      <dgm:t>
        <a:bodyPr/>
        <a:lstStyle/>
        <a:p>
          <a:endParaRPr lang="cs-CZ" dirty="0"/>
        </a:p>
      </dgm:t>
    </dgm:pt>
    <dgm:pt modelId="{1B6F6D6D-CE3D-41ED-8186-EEB7EAD21917}" type="parTrans" cxnId="{CBE85D4B-F016-4C2A-8159-8D615A9CBDD4}">
      <dgm:prSet/>
      <dgm:spPr/>
      <dgm:t>
        <a:bodyPr/>
        <a:lstStyle/>
        <a:p>
          <a:endParaRPr lang="en-US"/>
        </a:p>
      </dgm:t>
    </dgm:pt>
    <dgm:pt modelId="{D9DF2FE8-2276-4605-A48A-3C80B34B2AB2}" type="sibTrans" cxnId="{CBE85D4B-F016-4C2A-8159-8D615A9CBDD4}">
      <dgm:prSet/>
      <dgm:spPr/>
      <dgm:t>
        <a:bodyPr/>
        <a:lstStyle/>
        <a:p>
          <a:endParaRPr lang="en-US"/>
        </a:p>
      </dgm:t>
    </dgm:pt>
    <dgm:pt modelId="{4413F9DC-E008-4FC6-8CB3-266489854EF8}">
      <dgm:prSet phldrT="[Text]"/>
      <dgm:spPr/>
      <dgm:t>
        <a:bodyPr/>
        <a:lstStyle/>
        <a:p>
          <a:endParaRPr lang="en-US" dirty="0"/>
        </a:p>
      </dgm:t>
    </dgm:pt>
    <dgm:pt modelId="{5686081C-2D1C-435A-814F-C0479AAEFAB9}" type="parTrans" cxnId="{DDA9700D-F1CD-4374-B7BC-A803CB543804}">
      <dgm:prSet/>
      <dgm:spPr/>
      <dgm:t>
        <a:bodyPr/>
        <a:lstStyle/>
        <a:p>
          <a:endParaRPr lang="en-US"/>
        </a:p>
      </dgm:t>
    </dgm:pt>
    <dgm:pt modelId="{98F32DBF-FA55-4890-9F04-E912315B4B30}" type="sibTrans" cxnId="{DDA9700D-F1CD-4374-B7BC-A803CB543804}">
      <dgm:prSet/>
      <dgm:spPr/>
      <dgm:t>
        <a:bodyPr/>
        <a:lstStyle/>
        <a:p>
          <a:endParaRPr lang="en-US"/>
        </a:p>
      </dgm:t>
    </dgm:pt>
    <dgm:pt modelId="{C89AAD49-E044-4C98-A55D-B1D683A762E4}">
      <dgm:prSet phldrT="[Text]"/>
      <dgm:spPr/>
      <dgm:t>
        <a:bodyPr/>
        <a:lstStyle/>
        <a:p>
          <a:endParaRPr lang="en-US" dirty="0"/>
        </a:p>
      </dgm:t>
    </dgm:pt>
    <dgm:pt modelId="{3526C52B-E5E7-4158-8181-BA22CC3F8000}" type="parTrans" cxnId="{582AE9D0-C7F5-4FB3-93CB-1D9DD6C204DA}">
      <dgm:prSet/>
      <dgm:spPr/>
      <dgm:t>
        <a:bodyPr/>
        <a:lstStyle/>
        <a:p>
          <a:endParaRPr lang="en-US"/>
        </a:p>
      </dgm:t>
    </dgm:pt>
    <dgm:pt modelId="{26127D19-5556-4DD1-B243-064D7CD90317}" type="sibTrans" cxnId="{582AE9D0-C7F5-4FB3-93CB-1D9DD6C204DA}">
      <dgm:prSet/>
      <dgm:spPr/>
      <dgm:t>
        <a:bodyPr/>
        <a:lstStyle/>
        <a:p>
          <a:endParaRPr lang="en-US"/>
        </a:p>
      </dgm:t>
    </dgm:pt>
    <dgm:pt modelId="{1D10476E-7124-41DE-8CB6-F7105B0A054D}">
      <dgm:prSet/>
      <dgm:spPr/>
      <dgm:t>
        <a:bodyPr/>
        <a:lstStyle/>
        <a:p>
          <a:r>
            <a:rPr lang="cs-CZ" dirty="0"/>
            <a:t>Zdarma.</a:t>
          </a:r>
        </a:p>
      </dgm:t>
    </dgm:pt>
    <dgm:pt modelId="{06641F20-FB7B-441C-8ED7-EF93156C30A4}" type="parTrans" cxnId="{078C7BDF-6D01-4B7C-84F9-A597D6CCB25B}">
      <dgm:prSet/>
      <dgm:spPr/>
      <dgm:t>
        <a:bodyPr/>
        <a:lstStyle/>
        <a:p>
          <a:endParaRPr lang="en-US"/>
        </a:p>
      </dgm:t>
    </dgm:pt>
    <dgm:pt modelId="{19E60BFD-BE0B-4649-8F04-F55ACF00CEEB}" type="sibTrans" cxnId="{078C7BDF-6D01-4B7C-84F9-A597D6CCB25B}">
      <dgm:prSet/>
      <dgm:spPr/>
      <dgm:t>
        <a:bodyPr/>
        <a:lstStyle/>
        <a:p>
          <a:endParaRPr lang="en-US"/>
        </a:p>
      </dgm:t>
    </dgm:pt>
    <dgm:pt modelId="{B0ADEC7E-BB04-46B9-BCCB-4EE27EFF7F8B}" type="pres">
      <dgm:prSet presAssocID="{82B251AA-8842-48F4-B99B-A44E38EB364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B52A8D60-B819-4A09-81CA-B10ECBE8F679}" type="pres">
      <dgm:prSet presAssocID="{ED9E09FF-2EF6-46E3-8FC3-A9C53B24CA30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3A5B921-CAF7-4B02-83BF-FC49FB192E0C}" type="pres">
      <dgm:prSet presAssocID="{ED9E09FF-2EF6-46E3-8FC3-A9C53B24CA30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E0DBB19-989A-4A9F-B992-B181E051CE94}" type="pres">
      <dgm:prSet presAssocID="{68A219C5-4203-4C86-81C7-76213B4E475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3E9996F-BD88-49C7-9AF6-764AE6E54E67}" type="pres">
      <dgm:prSet presAssocID="{68A219C5-4203-4C86-81C7-76213B4E475C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32D54118-FAA0-4699-8130-9E35A2591D21}" type="presOf" srcId="{68A219C5-4203-4C86-81C7-76213B4E475C}" destId="{FE0DBB19-989A-4A9F-B992-B181E051CE94}" srcOrd="0" destOrd="0" presId="urn:microsoft.com/office/officeart/2005/8/layout/vList2"/>
    <dgm:cxn modelId="{6C789B33-A087-4BE7-B95E-69D1B6929572}" type="presOf" srcId="{82B251AA-8842-48F4-B99B-A44E38EB3643}" destId="{B0ADEC7E-BB04-46B9-BCCB-4EE27EFF7F8B}" srcOrd="0" destOrd="0" presId="urn:microsoft.com/office/officeart/2005/8/layout/vList2"/>
    <dgm:cxn modelId="{DC3DD810-5F80-4BE3-A7BE-0721B9C821DD}" type="presOf" srcId="{D4E3BE72-0EAD-4D6C-BE4A-54BE5B293460}" destId="{43E9996F-BD88-49C7-9AF6-764AE6E54E67}" srcOrd="0" destOrd="1" presId="urn:microsoft.com/office/officeart/2005/8/layout/vList2"/>
    <dgm:cxn modelId="{078C7BDF-6D01-4B7C-84F9-A597D6CCB25B}" srcId="{68A219C5-4203-4C86-81C7-76213B4E475C}" destId="{1D10476E-7124-41DE-8CB6-F7105B0A054D}" srcOrd="3" destOrd="0" parTransId="{06641F20-FB7B-441C-8ED7-EF93156C30A4}" sibTransId="{19E60BFD-BE0B-4649-8F04-F55ACF00CEEB}"/>
    <dgm:cxn modelId="{CBE85D4B-F016-4C2A-8159-8D615A9CBDD4}" srcId="{ED9E09FF-2EF6-46E3-8FC3-A9C53B24CA30}" destId="{0A015AE9-648B-4E2A-BEB8-DC90C12504AD}" srcOrd="5" destOrd="0" parTransId="{1B6F6D6D-CE3D-41ED-8186-EEB7EAD21917}" sibTransId="{D9DF2FE8-2276-4605-A48A-3C80B34B2AB2}"/>
    <dgm:cxn modelId="{13C44144-10CD-4E44-98C9-1FAC342E563D}" type="presOf" srcId="{C89AAD49-E044-4C98-A55D-B1D683A762E4}" destId="{43E9996F-BD88-49C7-9AF6-764AE6E54E67}" srcOrd="0" destOrd="0" presId="urn:microsoft.com/office/officeart/2005/8/layout/vList2"/>
    <dgm:cxn modelId="{4E6D45FB-FED8-4D17-A5DF-CF77033CC9E9}" type="presOf" srcId="{2F7B0F48-C7C2-4998-B387-A2F99BDFAFD4}" destId="{43A5B921-CAF7-4B02-83BF-FC49FB192E0C}" srcOrd="0" destOrd="1" presId="urn:microsoft.com/office/officeart/2005/8/layout/vList2"/>
    <dgm:cxn modelId="{72E94D10-C370-4B61-BF35-6EF644A3DF0C}" srcId="{ED9E09FF-2EF6-46E3-8FC3-A9C53B24CA30}" destId="{651257E2-5E94-41D8-B83E-F27F6F861D41}" srcOrd="2" destOrd="0" parTransId="{38EE18E2-137E-4711-9E4A-A5C8D9CE3210}" sibTransId="{AEEA5E7C-7702-460A-9046-B20A19A3457F}"/>
    <dgm:cxn modelId="{19718519-A1CA-4AFC-AE1A-5F7A2EF996E5}" srcId="{ED9E09FF-2EF6-46E3-8FC3-A9C53B24CA30}" destId="{8C6B9E1F-9A11-4F6E-B172-11BACD15FBB4}" srcOrd="4" destOrd="0" parTransId="{029A53D5-24BC-412F-86F8-4B89453EF0D5}" sibTransId="{D6F0F6A4-9961-4EFA-B10A-5E3E08B620EF}"/>
    <dgm:cxn modelId="{8076F3ED-12D9-4906-A61C-AD920745F9B4}" type="presOf" srcId="{8C6B9E1F-9A11-4F6E-B172-11BACD15FBB4}" destId="{43A5B921-CAF7-4B02-83BF-FC49FB192E0C}" srcOrd="0" destOrd="4" presId="urn:microsoft.com/office/officeart/2005/8/layout/vList2"/>
    <dgm:cxn modelId="{FD482E7F-8A74-4E6C-9F49-331739732668}" type="presOf" srcId="{1D10476E-7124-41DE-8CB6-F7105B0A054D}" destId="{43E9996F-BD88-49C7-9AF6-764AE6E54E67}" srcOrd="0" destOrd="3" presId="urn:microsoft.com/office/officeart/2005/8/layout/vList2"/>
    <dgm:cxn modelId="{9BA4FF51-CF54-4DF6-A023-1A828E6FA395}" type="presOf" srcId="{0CE2F664-6310-44F3-905A-23828F4ED903}" destId="{43E9996F-BD88-49C7-9AF6-764AE6E54E67}" srcOrd="0" destOrd="2" presId="urn:microsoft.com/office/officeart/2005/8/layout/vList2"/>
    <dgm:cxn modelId="{D6B2F632-7595-44B2-B1FF-22D51A64F6B2}" srcId="{82B251AA-8842-48F4-B99B-A44E38EB3643}" destId="{ED9E09FF-2EF6-46E3-8FC3-A9C53B24CA30}" srcOrd="0" destOrd="0" parTransId="{996E2619-7009-485D-A47C-3310278F18D4}" sibTransId="{5B70062E-CE18-49CE-BC1E-B3A2FCA69803}"/>
    <dgm:cxn modelId="{C5EAB373-396F-4217-9EDF-0DB1BB6EEB43}" type="presOf" srcId="{651257E2-5E94-41D8-B83E-F27F6F861D41}" destId="{43A5B921-CAF7-4B02-83BF-FC49FB192E0C}" srcOrd="0" destOrd="2" presId="urn:microsoft.com/office/officeart/2005/8/layout/vList2"/>
    <dgm:cxn modelId="{DBF1FD9B-A196-4327-862D-FAA661C15C8D}" srcId="{68A219C5-4203-4C86-81C7-76213B4E475C}" destId="{D4E3BE72-0EAD-4D6C-BE4A-54BE5B293460}" srcOrd="1" destOrd="0" parTransId="{B3E00DC0-704B-401B-8035-373BD064D2BD}" sibTransId="{2A71F9AD-8F1A-4F1A-BAAA-2362D4E55618}"/>
    <dgm:cxn modelId="{582AE9D0-C7F5-4FB3-93CB-1D9DD6C204DA}" srcId="{68A219C5-4203-4C86-81C7-76213B4E475C}" destId="{C89AAD49-E044-4C98-A55D-B1D683A762E4}" srcOrd="0" destOrd="0" parTransId="{3526C52B-E5E7-4158-8181-BA22CC3F8000}" sibTransId="{26127D19-5556-4DD1-B243-064D7CD90317}"/>
    <dgm:cxn modelId="{C677F347-86DE-49E5-9CAC-ED27EB9462E3}" type="presOf" srcId="{4413F9DC-E008-4FC6-8CB3-266489854EF8}" destId="{43A5B921-CAF7-4B02-83BF-FC49FB192E0C}" srcOrd="0" destOrd="0" presId="urn:microsoft.com/office/officeart/2005/8/layout/vList2"/>
    <dgm:cxn modelId="{52C72F6C-84C0-4FC4-973C-E3B9804AB1FD}" srcId="{ED9E09FF-2EF6-46E3-8FC3-A9C53B24CA30}" destId="{5384E864-37FE-4F54-A6F9-A6A50B877A1D}" srcOrd="3" destOrd="0" parTransId="{EBC376C4-976C-4085-93F0-3EA8F00735B7}" sibTransId="{E373EA68-0DBA-4946-BA0D-6884FF9EC256}"/>
    <dgm:cxn modelId="{DDA9700D-F1CD-4374-B7BC-A803CB543804}" srcId="{ED9E09FF-2EF6-46E3-8FC3-A9C53B24CA30}" destId="{4413F9DC-E008-4FC6-8CB3-266489854EF8}" srcOrd="0" destOrd="0" parTransId="{5686081C-2D1C-435A-814F-C0479AAEFAB9}" sibTransId="{98F32DBF-FA55-4890-9F04-E912315B4B30}"/>
    <dgm:cxn modelId="{E20DD390-31B5-480D-A09A-CD84DBC7DB67}" type="presOf" srcId="{ED9E09FF-2EF6-46E3-8FC3-A9C53B24CA30}" destId="{B52A8D60-B819-4A09-81CA-B10ECBE8F679}" srcOrd="0" destOrd="0" presId="urn:microsoft.com/office/officeart/2005/8/layout/vList2"/>
    <dgm:cxn modelId="{22900221-F3A0-4351-9D8C-C049EE3CB35F}" type="presOf" srcId="{0A015AE9-648B-4E2A-BEB8-DC90C12504AD}" destId="{43A5B921-CAF7-4B02-83BF-FC49FB192E0C}" srcOrd="0" destOrd="5" presId="urn:microsoft.com/office/officeart/2005/8/layout/vList2"/>
    <dgm:cxn modelId="{8B23FD87-8EF0-41BB-8207-7D03ADF46AD1}" srcId="{82B251AA-8842-48F4-B99B-A44E38EB3643}" destId="{68A219C5-4203-4C86-81C7-76213B4E475C}" srcOrd="1" destOrd="0" parTransId="{EFEF7A40-4605-4976-8BCD-9015D977A7ED}" sibTransId="{E4642D31-3798-4F99-B9AE-C53B7D57AF48}"/>
    <dgm:cxn modelId="{4AFAF9FD-8561-49B0-BBFC-5E4BF6A8E234}" type="presOf" srcId="{5384E864-37FE-4F54-A6F9-A6A50B877A1D}" destId="{43A5B921-CAF7-4B02-83BF-FC49FB192E0C}" srcOrd="0" destOrd="3" presId="urn:microsoft.com/office/officeart/2005/8/layout/vList2"/>
    <dgm:cxn modelId="{ACD73EFA-BA4E-41D3-A58D-28AA82670E89}" srcId="{68A219C5-4203-4C86-81C7-76213B4E475C}" destId="{0CE2F664-6310-44F3-905A-23828F4ED903}" srcOrd="2" destOrd="0" parTransId="{564CE60E-1F63-41C9-888C-715CCE4DAFE5}" sibTransId="{45F2DB02-1642-4B46-BC4A-6BF557104A2F}"/>
    <dgm:cxn modelId="{6801A4A5-F586-4939-84E6-BCCE5ADA56E1}" srcId="{ED9E09FF-2EF6-46E3-8FC3-A9C53B24CA30}" destId="{2F7B0F48-C7C2-4998-B387-A2F99BDFAFD4}" srcOrd="1" destOrd="0" parTransId="{4FB95EEA-12C4-495B-9D20-CC226F503BDB}" sibTransId="{238FD367-8B44-45EE-A0FE-04A286FAFA46}"/>
    <dgm:cxn modelId="{5C71B1B3-6816-4FFE-82EB-33777F706C5C}" type="presParOf" srcId="{B0ADEC7E-BB04-46B9-BCCB-4EE27EFF7F8B}" destId="{B52A8D60-B819-4A09-81CA-B10ECBE8F679}" srcOrd="0" destOrd="0" presId="urn:microsoft.com/office/officeart/2005/8/layout/vList2"/>
    <dgm:cxn modelId="{17951B26-A54A-456D-945C-AA1F4544A5A6}" type="presParOf" srcId="{B0ADEC7E-BB04-46B9-BCCB-4EE27EFF7F8B}" destId="{43A5B921-CAF7-4B02-83BF-FC49FB192E0C}" srcOrd="1" destOrd="0" presId="urn:microsoft.com/office/officeart/2005/8/layout/vList2"/>
    <dgm:cxn modelId="{A83EBC0B-C0DE-4271-BDD8-3905E6D60D9C}" type="presParOf" srcId="{B0ADEC7E-BB04-46B9-BCCB-4EE27EFF7F8B}" destId="{FE0DBB19-989A-4A9F-B992-B181E051CE94}" srcOrd="2" destOrd="0" presId="urn:microsoft.com/office/officeart/2005/8/layout/vList2"/>
    <dgm:cxn modelId="{DAAF430D-149B-4331-A3C8-11D51344DA6C}" type="presParOf" srcId="{B0ADEC7E-BB04-46B9-BCCB-4EE27EFF7F8B}" destId="{43E9996F-BD88-49C7-9AF6-764AE6E54E6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67376E-DE3F-4001-8DC3-873F8F218F42}" type="doc">
      <dgm:prSet loTypeId="urn:microsoft.com/office/officeart/2005/8/layout/gear1" loCatId="relationship" qsTypeId="urn:microsoft.com/office/officeart/2005/8/quickstyle/simple1" qsCatId="simple" csTypeId="urn:microsoft.com/office/officeart/2005/8/colors/colorful5" csCatId="colorful" phldr="1"/>
      <dgm:spPr/>
    </dgm:pt>
    <dgm:pt modelId="{279D8E07-11E7-4F78-8722-FC207E726F64}">
      <dgm:prSet phldrT="[Text]"/>
      <dgm:spPr/>
      <dgm:t>
        <a:bodyPr/>
        <a:lstStyle/>
        <a:p>
          <a:r>
            <a:rPr lang="cs-CZ" dirty="0"/>
            <a:t>Hypotéka</a:t>
          </a:r>
          <a:endParaRPr lang="en-US" dirty="0"/>
        </a:p>
      </dgm:t>
    </dgm:pt>
    <dgm:pt modelId="{EF4A8FE9-4D5E-4AD3-BAD4-C30F0CC52424}" type="parTrans" cxnId="{421145B1-08D6-457B-A570-C867F1F4134E}">
      <dgm:prSet/>
      <dgm:spPr/>
      <dgm:t>
        <a:bodyPr/>
        <a:lstStyle/>
        <a:p>
          <a:endParaRPr lang="en-US"/>
        </a:p>
      </dgm:t>
    </dgm:pt>
    <dgm:pt modelId="{E5CAD234-8B1F-4063-86BE-79A94D5EAE19}" type="sibTrans" cxnId="{421145B1-08D6-457B-A570-C867F1F4134E}">
      <dgm:prSet/>
      <dgm:spPr/>
      <dgm:t>
        <a:bodyPr/>
        <a:lstStyle/>
        <a:p>
          <a:endParaRPr lang="en-US"/>
        </a:p>
      </dgm:t>
    </dgm:pt>
    <dgm:pt modelId="{E9CA40A2-A075-4D09-A126-55125CD3319E}">
      <dgm:prSet phldrT="[Text]"/>
      <dgm:spPr/>
      <dgm:t>
        <a:bodyPr/>
        <a:lstStyle/>
        <a:p>
          <a:r>
            <a:rPr lang="cs-CZ" dirty="0"/>
            <a:t>Vázaný účet</a:t>
          </a:r>
          <a:endParaRPr lang="en-US" dirty="0"/>
        </a:p>
      </dgm:t>
    </dgm:pt>
    <dgm:pt modelId="{8B38AA17-E83A-4A44-8B4A-C62DF92B9377}" type="parTrans" cxnId="{9003FF5A-4C37-4636-A2B1-9D7136F92896}">
      <dgm:prSet/>
      <dgm:spPr/>
      <dgm:t>
        <a:bodyPr/>
        <a:lstStyle/>
        <a:p>
          <a:endParaRPr lang="en-US"/>
        </a:p>
      </dgm:t>
    </dgm:pt>
    <dgm:pt modelId="{1A1DBDD3-1FE7-488D-8EA7-3EBCEA246053}" type="sibTrans" cxnId="{9003FF5A-4C37-4636-A2B1-9D7136F92896}">
      <dgm:prSet/>
      <dgm:spPr/>
      <dgm:t>
        <a:bodyPr/>
        <a:lstStyle/>
        <a:p>
          <a:endParaRPr lang="en-US"/>
        </a:p>
      </dgm:t>
    </dgm:pt>
    <dgm:pt modelId="{D7F997B6-A21D-458B-9465-9AF3EA90EC77}" type="pres">
      <dgm:prSet presAssocID="{5D67376E-DE3F-4001-8DC3-873F8F218F42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7F437B20-43CA-471D-BF75-EAA2B967C7AF}" type="pres">
      <dgm:prSet presAssocID="{279D8E07-11E7-4F78-8722-FC207E726F64}" presName="gear1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12CA742-4764-4FA2-8B31-8689FFD18945}" type="pres">
      <dgm:prSet presAssocID="{279D8E07-11E7-4F78-8722-FC207E726F64}" presName="gear1srcNode" presStyleLbl="node1" presStyleIdx="0" presStyleCnt="2"/>
      <dgm:spPr/>
      <dgm:t>
        <a:bodyPr/>
        <a:lstStyle/>
        <a:p>
          <a:endParaRPr lang="cs-CZ"/>
        </a:p>
      </dgm:t>
    </dgm:pt>
    <dgm:pt modelId="{52DC7250-007E-403B-9C48-F020BD1BDB21}" type="pres">
      <dgm:prSet presAssocID="{279D8E07-11E7-4F78-8722-FC207E726F64}" presName="gear1dstNode" presStyleLbl="node1" presStyleIdx="0" presStyleCnt="2"/>
      <dgm:spPr/>
      <dgm:t>
        <a:bodyPr/>
        <a:lstStyle/>
        <a:p>
          <a:endParaRPr lang="cs-CZ"/>
        </a:p>
      </dgm:t>
    </dgm:pt>
    <dgm:pt modelId="{88CCBC49-8652-4800-90C5-B98128ECF650}" type="pres">
      <dgm:prSet presAssocID="{E9CA40A2-A075-4D09-A126-55125CD3319E}" presName="gear2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866E957-E384-47FF-BD43-86ECF8DE30CA}" type="pres">
      <dgm:prSet presAssocID="{E9CA40A2-A075-4D09-A126-55125CD3319E}" presName="gear2srcNode" presStyleLbl="node1" presStyleIdx="1" presStyleCnt="2"/>
      <dgm:spPr/>
      <dgm:t>
        <a:bodyPr/>
        <a:lstStyle/>
        <a:p>
          <a:endParaRPr lang="cs-CZ"/>
        </a:p>
      </dgm:t>
    </dgm:pt>
    <dgm:pt modelId="{29CA1F5E-A964-4396-BEA6-8F10B3C1D25E}" type="pres">
      <dgm:prSet presAssocID="{E9CA40A2-A075-4D09-A126-55125CD3319E}" presName="gear2dstNode" presStyleLbl="node1" presStyleIdx="1" presStyleCnt="2"/>
      <dgm:spPr/>
      <dgm:t>
        <a:bodyPr/>
        <a:lstStyle/>
        <a:p>
          <a:endParaRPr lang="cs-CZ"/>
        </a:p>
      </dgm:t>
    </dgm:pt>
    <dgm:pt modelId="{FAE47C99-B261-46F0-9AF5-57BF90FBBF8F}" type="pres">
      <dgm:prSet presAssocID="{E5CAD234-8B1F-4063-86BE-79A94D5EAE19}" presName="connector1" presStyleLbl="sibTrans2D1" presStyleIdx="0" presStyleCnt="2"/>
      <dgm:spPr/>
      <dgm:t>
        <a:bodyPr/>
        <a:lstStyle/>
        <a:p>
          <a:endParaRPr lang="cs-CZ"/>
        </a:p>
      </dgm:t>
    </dgm:pt>
    <dgm:pt modelId="{D9255F2C-7D3F-45F3-86CC-DBD61257883F}" type="pres">
      <dgm:prSet presAssocID="{1A1DBDD3-1FE7-488D-8EA7-3EBCEA246053}" presName="connector2" presStyleLbl="sibTrans2D1" presStyleIdx="1" presStyleCnt="2"/>
      <dgm:spPr/>
      <dgm:t>
        <a:bodyPr/>
        <a:lstStyle/>
        <a:p>
          <a:endParaRPr lang="cs-CZ"/>
        </a:p>
      </dgm:t>
    </dgm:pt>
  </dgm:ptLst>
  <dgm:cxnLst>
    <dgm:cxn modelId="{49969FE0-DB1A-4AC7-B1E2-78088C602B6C}" type="presOf" srcId="{279D8E07-11E7-4F78-8722-FC207E726F64}" destId="{112CA742-4764-4FA2-8B31-8689FFD18945}" srcOrd="1" destOrd="0" presId="urn:microsoft.com/office/officeart/2005/8/layout/gear1"/>
    <dgm:cxn modelId="{421145B1-08D6-457B-A570-C867F1F4134E}" srcId="{5D67376E-DE3F-4001-8DC3-873F8F218F42}" destId="{279D8E07-11E7-4F78-8722-FC207E726F64}" srcOrd="0" destOrd="0" parTransId="{EF4A8FE9-4D5E-4AD3-BAD4-C30F0CC52424}" sibTransId="{E5CAD234-8B1F-4063-86BE-79A94D5EAE19}"/>
    <dgm:cxn modelId="{FB32D58B-5FEF-45D9-903E-4E567FA07113}" type="presOf" srcId="{E9CA40A2-A075-4D09-A126-55125CD3319E}" destId="{B866E957-E384-47FF-BD43-86ECF8DE30CA}" srcOrd="1" destOrd="0" presId="urn:microsoft.com/office/officeart/2005/8/layout/gear1"/>
    <dgm:cxn modelId="{5A42D6FC-5ED0-4A83-B618-365EACE2317D}" type="presOf" srcId="{279D8E07-11E7-4F78-8722-FC207E726F64}" destId="{7F437B20-43CA-471D-BF75-EAA2B967C7AF}" srcOrd="0" destOrd="0" presId="urn:microsoft.com/office/officeart/2005/8/layout/gear1"/>
    <dgm:cxn modelId="{8E7545DD-422D-4388-9519-26FAF219407F}" type="presOf" srcId="{5D67376E-DE3F-4001-8DC3-873F8F218F42}" destId="{D7F997B6-A21D-458B-9465-9AF3EA90EC77}" srcOrd="0" destOrd="0" presId="urn:microsoft.com/office/officeart/2005/8/layout/gear1"/>
    <dgm:cxn modelId="{66467EFD-8F82-4E1A-A21C-0CA2545F58F3}" type="presOf" srcId="{E9CA40A2-A075-4D09-A126-55125CD3319E}" destId="{29CA1F5E-A964-4396-BEA6-8F10B3C1D25E}" srcOrd="2" destOrd="0" presId="urn:microsoft.com/office/officeart/2005/8/layout/gear1"/>
    <dgm:cxn modelId="{EF16EDDC-CA68-4902-9710-4928B6095E77}" type="presOf" srcId="{279D8E07-11E7-4F78-8722-FC207E726F64}" destId="{52DC7250-007E-403B-9C48-F020BD1BDB21}" srcOrd="2" destOrd="0" presId="urn:microsoft.com/office/officeart/2005/8/layout/gear1"/>
    <dgm:cxn modelId="{9003FF5A-4C37-4636-A2B1-9D7136F92896}" srcId="{5D67376E-DE3F-4001-8DC3-873F8F218F42}" destId="{E9CA40A2-A075-4D09-A126-55125CD3319E}" srcOrd="1" destOrd="0" parTransId="{8B38AA17-E83A-4A44-8B4A-C62DF92B9377}" sibTransId="{1A1DBDD3-1FE7-488D-8EA7-3EBCEA246053}"/>
    <dgm:cxn modelId="{1EC2F51F-F9C6-458F-B76A-EB3C92E6B2EF}" type="presOf" srcId="{E5CAD234-8B1F-4063-86BE-79A94D5EAE19}" destId="{FAE47C99-B261-46F0-9AF5-57BF90FBBF8F}" srcOrd="0" destOrd="0" presId="urn:microsoft.com/office/officeart/2005/8/layout/gear1"/>
    <dgm:cxn modelId="{26DEE0C8-BC9F-46EB-B4CD-9949A36D708E}" type="presOf" srcId="{E9CA40A2-A075-4D09-A126-55125CD3319E}" destId="{88CCBC49-8652-4800-90C5-B98128ECF650}" srcOrd="0" destOrd="0" presId="urn:microsoft.com/office/officeart/2005/8/layout/gear1"/>
    <dgm:cxn modelId="{92640502-DDE2-455F-B1E1-11BF677701BF}" type="presOf" srcId="{1A1DBDD3-1FE7-488D-8EA7-3EBCEA246053}" destId="{D9255F2C-7D3F-45F3-86CC-DBD61257883F}" srcOrd="0" destOrd="0" presId="urn:microsoft.com/office/officeart/2005/8/layout/gear1"/>
    <dgm:cxn modelId="{DF40F960-8DA9-4D40-B344-ADFB58ADF586}" type="presParOf" srcId="{D7F997B6-A21D-458B-9465-9AF3EA90EC77}" destId="{7F437B20-43CA-471D-BF75-EAA2B967C7AF}" srcOrd="0" destOrd="0" presId="urn:microsoft.com/office/officeart/2005/8/layout/gear1"/>
    <dgm:cxn modelId="{B08C082A-6790-4A24-B572-8D6DAB974925}" type="presParOf" srcId="{D7F997B6-A21D-458B-9465-9AF3EA90EC77}" destId="{112CA742-4764-4FA2-8B31-8689FFD18945}" srcOrd="1" destOrd="0" presId="urn:microsoft.com/office/officeart/2005/8/layout/gear1"/>
    <dgm:cxn modelId="{0A01CA9B-5943-49E0-B1C9-A615F39F3418}" type="presParOf" srcId="{D7F997B6-A21D-458B-9465-9AF3EA90EC77}" destId="{52DC7250-007E-403B-9C48-F020BD1BDB21}" srcOrd="2" destOrd="0" presId="urn:microsoft.com/office/officeart/2005/8/layout/gear1"/>
    <dgm:cxn modelId="{80C3F50B-75DA-4C2B-84ED-7341A25E4272}" type="presParOf" srcId="{D7F997B6-A21D-458B-9465-9AF3EA90EC77}" destId="{88CCBC49-8652-4800-90C5-B98128ECF650}" srcOrd="3" destOrd="0" presId="urn:microsoft.com/office/officeart/2005/8/layout/gear1"/>
    <dgm:cxn modelId="{8F67841A-59D8-406F-9A31-11CA28693139}" type="presParOf" srcId="{D7F997B6-A21D-458B-9465-9AF3EA90EC77}" destId="{B866E957-E384-47FF-BD43-86ECF8DE30CA}" srcOrd="4" destOrd="0" presId="urn:microsoft.com/office/officeart/2005/8/layout/gear1"/>
    <dgm:cxn modelId="{8E885DC8-41C6-485A-AAAB-A9EA5CEA74C7}" type="presParOf" srcId="{D7F997B6-A21D-458B-9465-9AF3EA90EC77}" destId="{29CA1F5E-A964-4396-BEA6-8F10B3C1D25E}" srcOrd="5" destOrd="0" presId="urn:microsoft.com/office/officeart/2005/8/layout/gear1"/>
    <dgm:cxn modelId="{841E1295-D657-467E-A184-1A0468B8B3E1}" type="presParOf" srcId="{D7F997B6-A21D-458B-9465-9AF3EA90EC77}" destId="{FAE47C99-B261-46F0-9AF5-57BF90FBBF8F}" srcOrd="6" destOrd="0" presId="urn:microsoft.com/office/officeart/2005/8/layout/gear1"/>
    <dgm:cxn modelId="{D16A3F79-6770-4D3D-B1B5-9B84BCB5B137}" type="presParOf" srcId="{D7F997B6-A21D-458B-9465-9AF3EA90EC77}" destId="{D9255F2C-7D3F-45F3-86CC-DBD61257883F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379FCB2-979B-4613-8EF8-2036AF23942D}" type="doc">
      <dgm:prSet loTypeId="urn:microsoft.com/office/officeart/2008/layout/PictureStrips" loCatId="list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en-US"/>
        </a:p>
      </dgm:t>
    </dgm:pt>
    <dgm:pt modelId="{64E6FACE-6EBA-486E-BD9D-EC46722B3973}">
      <dgm:prSet phldrT="[Text]"/>
      <dgm:spPr/>
      <dgm:t>
        <a:bodyPr/>
        <a:lstStyle/>
        <a:p>
          <a:r>
            <a:rPr lang="cs-CZ" dirty="0"/>
            <a:t>Bezpečí</a:t>
          </a:r>
          <a:endParaRPr lang="en-US" dirty="0"/>
        </a:p>
      </dgm:t>
    </dgm:pt>
    <dgm:pt modelId="{92F7B958-CFF4-4FDD-9E9B-6DDC20368F4D}" type="parTrans" cxnId="{AAC4D360-3235-40FC-803D-996BDEA95CCF}">
      <dgm:prSet/>
      <dgm:spPr/>
      <dgm:t>
        <a:bodyPr/>
        <a:lstStyle/>
        <a:p>
          <a:endParaRPr lang="en-US"/>
        </a:p>
      </dgm:t>
    </dgm:pt>
    <dgm:pt modelId="{34339B83-9E2A-4BE6-80D3-AF179AE6FC2D}" type="sibTrans" cxnId="{AAC4D360-3235-40FC-803D-996BDEA95CCF}">
      <dgm:prSet/>
      <dgm:spPr/>
      <dgm:t>
        <a:bodyPr/>
        <a:lstStyle/>
        <a:p>
          <a:endParaRPr lang="en-US"/>
        </a:p>
      </dgm:t>
    </dgm:pt>
    <dgm:pt modelId="{7AD2D91B-A197-4A01-84C4-CEDACEAFE31B}">
      <dgm:prSet phldrT="[Text]"/>
      <dgm:spPr/>
      <dgm:t>
        <a:bodyPr/>
        <a:lstStyle/>
        <a:p>
          <a:r>
            <a:rPr lang="cs-CZ" dirty="0"/>
            <a:t>Výhodná cena</a:t>
          </a:r>
          <a:endParaRPr lang="en-US" dirty="0"/>
        </a:p>
      </dgm:t>
    </dgm:pt>
    <dgm:pt modelId="{1E532FB3-DD29-4FE5-92B5-64CC5DAF565B}" type="parTrans" cxnId="{A99A98AE-257B-4775-AD63-3C84DD1ED8A4}">
      <dgm:prSet/>
      <dgm:spPr/>
      <dgm:t>
        <a:bodyPr/>
        <a:lstStyle/>
        <a:p>
          <a:endParaRPr lang="en-US"/>
        </a:p>
      </dgm:t>
    </dgm:pt>
    <dgm:pt modelId="{8BE457A6-B51D-4042-9FE1-A0AD97914AD7}" type="sibTrans" cxnId="{A99A98AE-257B-4775-AD63-3C84DD1ED8A4}">
      <dgm:prSet/>
      <dgm:spPr/>
      <dgm:t>
        <a:bodyPr/>
        <a:lstStyle/>
        <a:p>
          <a:endParaRPr lang="en-US"/>
        </a:p>
      </dgm:t>
    </dgm:pt>
    <dgm:pt modelId="{97AA4429-E165-4BE1-BBF4-EC2FCC23F542}">
      <dgm:prSet phldrT="[Text]"/>
      <dgm:spPr/>
      <dgm:t>
        <a:bodyPr/>
        <a:lstStyle/>
        <a:p>
          <a:r>
            <a:rPr lang="cs-CZ" dirty="0"/>
            <a:t>Pohodlí</a:t>
          </a:r>
        </a:p>
      </dgm:t>
    </dgm:pt>
    <dgm:pt modelId="{3C45033B-353E-4673-BDD6-C9B96D3135F3}" type="parTrans" cxnId="{D814801F-9563-43DA-92EA-BE81B18DC7FD}">
      <dgm:prSet/>
      <dgm:spPr/>
      <dgm:t>
        <a:bodyPr/>
        <a:lstStyle/>
        <a:p>
          <a:endParaRPr lang="en-US"/>
        </a:p>
      </dgm:t>
    </dgm:pt>
    <dgm:pt modelId="{3B98BEC1-5FAD-4EDB-A64B-B3E77B2AAC6F}" type="sibTrans" cxnId="{D814801F-9563-43DA-92EA-BE81B18DC7FD}">
      <dgm:prSet/>
      <dgm:spPr/>
      <dgm:t>
        <a:bodyPr/>
        <a:lstStyle/>
        <a:p>
          <a:endParaRPr lang="en-US"/>
        </a:p>
      </dgm:t>
    </dgm:pt>
    <dgm:pt modelId="{DC1BB860-7D54-4586-9544-2D4208735B88}">
      <dgm:prSet phldrT="[Text]"/>
      <dgm:spPr/>
      <dgm:t>
        <a:bodyPr/>
        <a:lstStyle/>
        <a:p>
          <a:r>
            <a:rPr lang="cs-CZ" dirty="0"/>
            <a:t>Nezávislá instituce.</a:t>
          </a:r>
          <a:endParaRPr lang="en-US" dirty="0"/>
        </a:p>
      </dgm:t>
    </dgm:pt>
    <dgm:pt modelId="{CF93DB73-AE3B-491B-A467-893BA3FAD310}" type="parTrans" cxnId="{8C2E2B77-1BC2-4D0C-89ED-DB2553D0FDF7}">
      <dgm:prSet/>
      <dgm:spPr/>
      <dgm:t>
        <a:bodyPr/>
        <a:lstStyle/>
        <a:p>
          <a:endParaRPr lang="en-US"/>
        </a:p>
      </dgm:t>
    </dgm:pt>
    <dgm:pt modelId="{5D78BEC0-F685-48E8-B5BC-AB6DBC059BA1}" type="sibTrans" cxnId="{8C2E2B77-1BC2-4D0C-89ED-DB2553D0FDF7}">
      <dgm:prSet/>
      <dgm:spPr/>
      <dgm:t>
        <a:bodyPr/>
        <a:lstStyle/>
        <a:p>
          <a:endParaRPr lang="en-US"/>
        </a:p>
      </dgm:t>
    </dgm:pt>
    <dgm:pt modelId="{199CAFD4-7F2B-42E5-B861-F7D4B0514A71}">
      <dgm:prSet phldrT="[Text]"/>
      <dgm:spPr/>
      <dgm:t>
        <a:bodyPr/>
        <a:lstStyle/>
        <a:p>
          <a:r>
            <a:rPr lang="cs-CZ" dirty="0"/>
            <a:t>Jednotná cena bez ohledu na výši částky.</a:t>
          </a:r>
          <a:endParaRPr lang="en-US" dirty="0"/>
        </a:p>
      </dgm:t>
    </dgm:pt>
    <dgm:pt modelId="{CB634885-F04D-4C4A-9D05-DEB8717E0A8D}" type="parTrans" cxnId="{0A1FBA61-7F77-4DF5-9860-33C659D54D57}">
      <dgm:prSet/>
      <dgm:spPr/>
      <dgm:t>
        <a:bodyPr/>
        <a:lstStyle/>
        <a:p>
          <a:endParaRPr lang="en-US"/>
        </a:p>
      </dgm:t>
    </dgm:pt>
    <dgm:pt modelId="{1AB0445C-FC67-4172-8101-A8D8AE5438B5}" type="sibTrans" cxnId="{0A1FBA61-7F77-4DF5-9860-33C659D54D57}">
      <dgm:prSet/>
      <dgm:spPr/>
      <dgm:t>
        <a:bodyPr/>
        <a:lstStyle/>
        <a:p>
          <a:endParaRPr lang="en-US"/>
        </a:p>
      </dgm:t>
    </dgm:pt>
    <dgm:pt modelId="{7B789345-7994-43A4-8150-ED056599CE5A}">
      <dgm:prSet phldrT="[Text]"/>
      <dgm:spPr/>
      <dgm:t>
        <a:bodyPr/>
        <a:lstStyle/>
        <a:p>
          <a:r>
            <a:rPr lang="cs-CZ" dirty="0"/>
            <a:t>Vše na jednom místě.</a:t>
          </a:r>
        </a:p>
      </dgm:t>
    </dgm:pt>
    <dgm:pt modelId="{D2FB8782-3253-4B5B-9CBA-43E3672B14C2}" type="parTrans" cxnId="{5B394AA9-7260-4FCA-A0BA-9D8B64C1A104}">
      <dgm:prSet/>
      <dgm:spPr/>
      <dgm:t>
        <a:bodyPr/>
        <a:lstStyle/>
        <a:p>
          <a:endParaRPr lang="en-US"/>
        </a:p>
      </dgm:t>
    </dgm:pt>
    <dgm:pt modelId="{F7AFCF43-39FD-4E5C-A47D-5603E23C55F8}" type="sibTrans" cxnId="{5B394AA9-7260-4FCA-A0BA-9D8B64C1A104}">
      <dgm:prSet/>
      <dgm:spPr/>
      <dgm:t>
        <a:bodyPr/>
        <a:lstStyle/>
        <a:p>
          <a:endParaRPr lang="en-US"/>
        </a:p>
      </dgm:t>
    </dgm:pt>
    <dgm:pt modelId="{B02B2D8E-C876-4E01-B8D8-296A2365C221}">
      <dgm:prSet phldrT="[Text]"/>
      <dgm:spPr/>
      <dgm:t>
        <a:bodyPr/>
        <a:lstStyle/>
        <a:p>
          <a:r>
            <a:rPr lang="cs-CZ" dirty="0"/>
            <a:t>Bez nutnosti právníka.</a:t>
          </a:r>
        </a:p>
      </dgm:t>
    </dgm:pt>
    <dgm:pt modelId="{FD4ECCC2-243A-4578-8406-040393449870}" type="parTrans" cxnId="{5F8D5306-0051-4454-B677-E6F28D06017A}">
      <dgm:prSet/>
      <dgm:spPr/>
      <dgm:t>
        <a:bodyPr/>
        <a:lstStyle/>
        <a:p>
          <a:endParaRPr lang="en-US"/>
        </a:p>
      </dgm:t>
    </dgm:pt>
    <dgm:pt modelId="{4831788D-00E2-4AA2-A58F-76BCA0961F0A}" type="sibTrans" cxnId="{5F8D5306-0051-4454-B677-E6F28D06017A}">
      <dgm:prSet/>
      <dgm:spPr/>
      <dgm:t>
        <a:bodyPr/>
        <a:lstStyle/>
        <a:p>
          <a:endParaRPr lang="en-US"/>
        </a:p>
      </dgm:t>
    </dgm:pt>
    <dgm:pt modelId="{38DB35F0-6CC3-4748-AD85-48B5FEB2D84E}">
      <dgm:prSet phldrT="[Text]"/>
      <dgm:spPr/>
      <dgm:t>
        <a:bodyPr/>
        <a:lstStyle/>
        <a:p>
          <a:r>
            <a:rPr lang="cs-CZ" dirty="0"/>
            <a:t>Stabilní finanční ústav.</a:t>
          </a:r>
          <a:endParaRPr lang="en-US" dirty="0"/>
        </a:p>
      </dgm:t>
    </dgm:pt>
    <dgm:pt modelId="{1EFA1293-5763-47D9-BE08-5E8A438A0E7E}" type="parTrans" cxnId="{B9EFD04D-DAC7-48EB-924F-B99288B59C95}">
      <dgm:prSet/>
      <dgm:spPr/>
      <dgm:t>
        <a:bodyPr/>
        <a:lstStyle/>
        <a:p>
          <a:endParaRPr lang="en-US"/>
        </a:p>
      </dgm:t>
    </dgm:pt>
    <dgm:pt modelId="{E5F50D69-0B41-4FB2-B027-B78D84C9498D}" type="sibTrans" cxnId="{B9EFD04D-DAC7-48EB-924F-B99288B59C95}">
      <dgm:prSet/>
      <dgm:spPr/>
      <dgm:t>
        <a:bodyPr/>
        <a:lstStyle/>
        <a:p>
          <a:endParaRPr lang="en-US"/>
        </a:p>
      </dgm:t>
    </dgm:pt>
    <dgm:pt modelId="{F86BD223-7410-4EF1-A2FB-FFE243F8F784}" type="pres">
      <dgm:prSet presAssocID="{9379FCB2-979B-4613-8EF8-2036AF23942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2C4CE97E-F880-45F0-AC54-5086958512A2}" type="pres">
      <dgm:prSet presAssocID="{64E6FACE-6EBA-486E-BD9D-EC46722B3973}" presName="composite" presStyleCnt="0"/>
      <dgm:spPr/>
    </dgm:pt>
    <dgm:pt modelId="{3EF28D6B-9F05-47DC-B53E-4ED03D45738C}" type="pres">
      <dgm:prSet presAssocID="{64E6FACE-6EBA-486E-BD9D-EC46722B3973}" presName="rect1" presStyleLbl="tr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B0C827D-4584-4212-B000-6074891C6810}" type="pres">
      <dgm:prSet presAssocID="{64E6FACE-6EBA-486E-BD9D-EC46722B3973}" presName="rect2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7000" r="-87000"/>
          </a:stretch>
        </a:blipFill>
      </dgm:spPr>
    </dgm:pt>
    <dgm:pt modelId="{20D03688-D688-4687-9662-E745FB49DEA8}" type="pres">
      <dgm:prSet presAssocID="{34339B83-9E2A-4BE6-80D3-AF179AE6FC2D}" presName="sibTrans" presStyleCnt="0"/>
      <dgm:spPr/>
    </dgm:pt>
    <dgm:pt modelId="{B29AA4C2-7492-48C5-B71F-BD2F70028BA7}" type="pres">
      <dgm:prSet presAssocID="{7AD2D91B-A197-4A01-84C4-CEDACEAFE31B}" presName="composite" presStyleCnt="0"/>
      <dgm:spPr/>
    </dgm:pt>
    <dgm:pt modelId="{7AA867CD-B310-46B3-87AC-57195EA0D91B}" type="pres">
      <dgm:prSet presAssocID="{7AD2D91B-A197-4A01-84C4-CEDACEAFE31B}" presName="rect1" presStyleLbl="tr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A33FA96-9635-4DBB-9184-7E38255A910A}" type="pres">
      <dgm:prSet presAssocID="{7AD2D91B-A197-4A01-84C4-CEDACEAFE31B}" presName="rect2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</dgm:spPr>
    </dgm:pt>
    <dgm:pt modelId="{8B1C70B7-0BB7-4E2F-B9F0-80D9BB94E71F}" type="pres">
      <dgm:prSet presAssocID="{8BE457A6-B51D-4042-9FE1-A0AD97914AD7}" presName="sibTrans" presStyleCnt="0"/>
      <dgm:spPr/>
    </dgm:pt>
    <dgm:pt modelId="{6FA86321-B297-4854-A22E-46A6C16ADFA4}" type="pres">
      <dgm:prSet presAssocID="{97AA4429-E165-4BE1-BBF4-EC2FCC23F542}" presName="composite" presStyleCnt="0"/>
      <dgm:spPr/>
    </dgm:pt>
    <dgm:pt modelId="{A197FC20-DF8F-4081-B8AE-CB9814F47D1B}" type="pres">
      <dgm:prSet presAssocID="{97AA4429-E165-4BE1-BBF4-EC2FCC23F542}" presName="rect1" presStyleLbl="tr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3873420-DB42-4C82-A079-1EEB2502DED1}" type="pres">
      <dgm:prSet presAssocID="{97AA4429-E165-4BE1-BBF4-EC2FCC23F542}" presName="rect2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3000" r="-53000"/>
          </a:stretch>
        </a:blipFill>
      </dgm:spPr>
    </dgm:pt>
  </dgm:ptLst>
  <dgm:cxnLst>
    <dgm:cxn modelId="{8C2E2B77-1BC2-4D0C-89ED-DB2553D0FDF7}" srcId="{64E6FACE-6EBA-486E-BD9D-EC46722B3973}" destId="{DC1BB860-7D54-4586-9544-2D4208735B88}" srcOrd="0" destOrd="0" parTransId="{CF93DB73-AE3B-491B-A467-893BA3FAD310}" sibTransId="{5D78BEC0-F685-48E8-B5BC-AB6DBC059BA1}"/>
    <dgm:cxn modelId="{AAC4D360-3235-40FC-803D-996BDEA95CCF}" srcId="{9379FCB2-979B-4613-8EF8-2036AF23942D}" destId="{64E6FACE-6EBA-486E-BD9D-EC46722B3973}" srcOrd="0" destOrd="0" parTransId="{92F7B958-CFF4-4FDD-9E9B-6DDC20368F4D}" sibTransId="{34339B83-9E2A-4BE6-80D3-AF179AE6FC2D}"/>
    <dgm:cxn modelId="{169965CA-EFA3-4457-A540-52B9F4EEAB99}" type="presOf" srcId="{7B789345-7994-43A4-8150-ED056599CE5A}" destId="{A197FC20-DF8F-4081-B8AE-CB9814F47D1B}" srcOrd="0" destOrd="1" presId="urn:microsoft.com/office/officeart/2008/layout/PictureStrips"/>
    <dgm:cxn modelId="{9D7FF427-BA79-4E91-B288-4E35D431AD42}" type="presOf" srcId="{9379FCB2-979B-4613-8EF8-2036AF23942D}" destId="{F86BD223-7410-4EF1-A2FB-FFE243F8F784}" srcOrd="0" destOrd="0" presId="urn:microsoft.com/office/officeart/2008/layout/PictureStrips"/>
    <dgm:cxn modelId="{DBC00DF5-7EB4-496A-96F8-B7E98762CE68}" type="presOf" srcId="{DC1BB860-7D54-4586-9544-2D4208735B88}" destId="{3EF28D6B-9F05-47DC-B53E-4ED03D45738C}" srcOrd="0" destOrd="1" presId="urn:microsoft.com/office/officeart/2008/layout/PictureStrips"/>
    <dgm:cxn modelId="{A77F0652-84E5-4AC5-90C6-F5D3BC11847C}" type="presOf" srcId="{7AD2D91B-A197-4A01-84C4-CEDACEAFE31B}" destId="{7AA867CD-B310-46B3-87AC-57195EA0D91B}" srcOrd="0" destOrd="0" presId="urn:microsoft.com/office/officeart/2008/layout/PictureStrips"/>
    <dgm:cxn modelId="{D9E5436F-EA3E-4C93-8B5D-DFB9E18A4170}" type="presOf" srcId="{64E6FACE-6EBA-486E-BD9D-EC46722B3973}" destId="{3EF28D6B-9F05-47DC-B53E-4ED03D45738C}" srcOrd="0" destOrd="0" presId="urn:microsoft.com/office/officeart/2008/layout/PictureStrips"/>
    <dgm:cxn modelId="{9E91D159-D341-47DE-B758-CD3DD1AC9C0A}" type="presOf" srcId="{97AA4429-E165-4BE1-BBF4-EC2FCC23F542}" destId="{A197FC20-DF8F-4081-B8AE-CB9814F47D1B}" srcOrd="0" destOrd="0" presId="urn:microsoft.com/office/officeart/2008/layout/PictureStrips"/>
    <dgm:cxn modelId="{D814801F-9563-43DA-92EA-BE81B18DC7FD}" srcId="{9379FCB2-979B-4613-8EF8-2036AF23942D}" destId="{97AA4429-E165-4BE1-BBF4-EC2FCC23F542}" srcOrd="2" destOrd="0" parTransId="{3C45033B-353E-4673-BDD6-C9B96D3135F3}" sibTransId="{3B98BEC1-5FAD-4EDB-A64B-B3E77B2AAC6F}"/>
    <dgm:cxn modelId="{0A1FBA61-7F77-4DF5-9860-33C659D54D57}" srcId="{7AD2D91B-A197-4A01-84C4-CEDACEAFE31B}" destId="{199CAFD4-7F2B-42E5-B861-F7D4B0514A71}" srcOrd="0" destOrd="0" parTransId="{CB634885-F04D-4C4A-9D05-DEB8717E0A8D}" sibTransId="{1AB0445C-FC67-4172-8101-A8D8AE5438B5}"/>
    <dgm:cxn modelId="{9BA226B6-A9DD-4173-9DC2-CFE631C38848}" type="presOf" srcId="{B02B2D8E-C876-4E01-B8D8-296A2365C221}" destId="{A197FC20-DF8F-4081-B8AE-CB9814F47D1B}" srcOrd="0" destOrd="2" presId="urn:microsoft.com/office/officeart/2008/layout/PictureStrips"/>
    <dgm:cxn modelId="{5F8D5306-0051-4454-B677-E6F28D06017A}" srcId="{97AA4429-E165-4BE1-BBF4-EC2FCC23F542}" destId="{B02B2D8E-C876-4E01-B8D8-296A2365C221}" srcOrd="1" destOrd="0" parTransId="{FD4ECCC2-243A-4578-8406-040393449870}" sibTransId="{4831788D-00E2-4AA2-A58F-76BCA0961F0A}"/>
    <dgm:cxn modelId="{3FC765A0-436F-491B-9244-3EAA79A815A4}" type="presOf" srcId="{38DB35F0-6CC3-4748-AD85-48B5FEB2D84E}" destId="{3EF28D6B-9F05-47DC-B53E-4ED03D45738C}" srcOrd="0" destOrd="2" presId="urn:microsoft.com/office/officeart/2008/layout/PictureStrips"/>
    <dgm:cxn modelId="{5B394AA9-7260-4FCA-A0BA-9D8B64C1A104}" srcId="{97AA4429-E165-4BE1-BBF4-EC2FCC23F542}" destId="{7B789345-7994-43A4-8150-ED056599CE5A}" srcOrd="0" destOrd="0" parTransId="{D2FB8782-3253-4B5B-9CBA-43E3672B14C2}" sibTransId="{F7AFCF43-39FD-4E5C-A47D-5603E23C55F8}"/>
    <dgm:cxn modelId="{A99A98AE-257B-4775-AD63-3C84DD1ED8A4}" srcId="{9379FCB2-979B-4613-8EF8-2036AF23942D}" destId="{7AD2D91B-A197-4A01-84C4-CEDACEAFE31B}" srcOrd="1" destOrd="0" parTransId="{1E532FB3-DD29-4FE5-92B5-64CC5DAF565B}" sibTransId="{8BE457A6-B51D-4042-9FE1-A0AD97914AD7}"/>
    <dgm:cxn modelId="{B9EFD04D-DAC7-48EB-924F-B99288B59C95}" srcId="{64E6FACE-6EBA-486E-BD9D-EC46722B3973}" destId="{38DB35F0-6CC3-4748-AD85-48B5FEB2D84E}" srcOrd="1" destOrd="0" parTransId="{1EFA1293-5763-47D9-BE08-5E8A438A0E7E}" sibTransId="{E5F50D69-0B41-4FB2-B027-B78D84C9498D}"/>
    <dgm:cxn modelId="{05A213A0-4CF9-4B93-9EA2-04141EA2AA04}" type="presOf" srcId="{199CAFD4-7F2B-42E5-B861-F7D4B0514A71}" destId="{7AA867CD-B310-46B3-87AC-57195EA0D91B}" srcOrd="0" destOrd="1" presId="urn:microsoft.com/office/officeart/2008/layout/PictureStrips"/>
    <dgm:cxn modelId="{1C93D468-4AFD-40B9-9D03-FA8E021406D2}" type="presParOf" srcId="{F86BD223-7410-4EF1-A2FB-FFE243F8F784}" destId="{2C4CE97E-F880-45F0-AC54-5086958512A2}" srcOrd="0" destOrd="0" presId="urn:microsoft.com/office/officeart/2008/layout/PictureStrips"/>
    <dgm:cxn modelId="{25F8E286-7FE8-4455-B3FE-EA26DD026CC6}" type="presParOf" srcId="{2C4CE97E-F880-45F0-AC54-5086958512A2}" destId="{3EF28D6B-9F05-47DC-B53E-4ED03D45738C}" srcOrd="0" destOrd="0" presId="urn:microsoft.com/office/officeart/2008/layout/PictureStrips"/>
    <dgm:cxn modelId="{923E6AD1-F244-413D-BFB3-07DE7FD8E97B}" type="presParOf" srcId="{2C4CE97E-F880-45F0-AC54-5086958512A2}" destId="{BB0C827D-4584-4212-B000-6074891C6810}" srcOrd="1" destOrd="0" presId="urn:microsoft.com/office/officeart/2008/layout/PictureStrips"/>
    <dgm:cxn modelId="{B2566E4C-64C5-4AF2-B8EA-C888774303B7}" type="presParOf" srcId="{F86BD223-7410-4EF1-A2FB-FFE243F8F784}" destId="{20D03688-D688-4687-9662-E745FB49DEA8}" srcOrd="1" destOrd="0" presId="urn:microsoft.com/office/officeart/2008/layout/PictureStrips"/>
    <dgm:cxn modelId="{DC9A101C-06D2-4215-9C06-30B08EC33842}" type="presParOf" srcId="{F86BD223-7410-4EF1-A2FB-FFE243F8F784}" destId="{B29AA4C2-7492-48C5-B71F-BD2F70028BA7}" srcOrd="2" destOrd="0" presId="urn:microsoft.com/office/officeart/2008/layout/PictureStrips"/>
    <dgm:cxn modelId="{7EF87DA0-6FAB-4CC3-B069-1E5B12564B59}" type="presParOf" srcId="{B29AA4C2-7492-48C5-B71F-BD2F70028BA7}" destId="{7AA867CD-B310-46B3-87AC-57195EA0D91B}" srcOrd="0" destOrd="0" presId="urn:microsoft.com/office/officeart/2008/layout/PictureStrips"/>
    <dgm:cxn modelId="{74F3F669-807C-4E96-8119-940C7AD8D5E6}" type="presParOf" srcId="{B29AA4C2-7492-48C5-B71F-BD2F70028BA7}" destId="{BA33FA96-9635-4DBB-9184-7E38255A910A}" srcOrd="1" destOrd="0" presId="urn:microsoft.com/office/officeart/2008/layout/PictureStrips"/>
    <dgm:cxn modelId="{CBC31E4E-26E3-4E0B-B0EF-7ACD296EDB5C}" type="presParOf" srcId="{F86BD223-7410-4EF1-A2FB-FFE243F8F784}" destId="{8B1C70B7-0BB7-4E2F-B9F0-80D9BB94E71F}" srcOrd="3" destOrd="0" presId="urn:microsoft.com/office/officeart/2008/layout/PictureStrips"/>
    <dgm:cxn modelId="{3B8416A5-534D-4284-A7E9-F2856EBA836F}" type="presParOf" srcId="{F86BD223-7410-4EF1-A2FB-FFE243F8F784}" destId="{6FA86321-B297-4854-A22E-46A6C16ADFA4}" srcOrd="4" destOrd="0" presId="urn:microsoft.com/office/officeart/2008/layout/PictureStrips"/>
    <dgm:cxn modelId="{F124F438-CDF0-42B5-A758-D6B34762745F}" type="presParOf" srcId="{6FA86321-B297-4854-A22E-46A6C16ADFA4}" destId="{A197FC20-DF8F-4081-B8AE-CB9814F47D1B}" srcOrd="0" destOrd="0" presId="urn:microsoft.com/office/officeart/2008/layout/PictureStrips"/>
    <dgm:cxn modelId="{E10962CE-0241-4C4F-B297-C87F72A8174C}" type="presParOf" srcId="{6FA86321-B297-4854-A22E-46A6C16ADFA4}" destId="{B3873420-DB42-4C82-A079-1EEB2502DED1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D02CEC1-2406-4201-AB54-E3C9D120E66D}" type="doc">
      <dgm:prSet loTypeId="urn:microsoft.com/office/officeart/2005/8/layout/StepDownProcess" loCatId="process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EFD9759-83D3-40D2-9352-44F711C21C49}">
      <dgm:prSet phldrT="[Text]"/>
      <dgm:spPr/>
      <dgm:t>
        <a:bodyPr/>
        <a:lstStyle/>
        <a:p>
          <a:r>
            <a:rPr lang="cs-CZ" dirty="0"/>
            <a:t>Prodávající i kupující</a:t>
          </a:r>
          <a:endParaRPr lang="en-US" dirty="0"/>
        </a:p>
      </dgm:t>
    </dgm:pt>
    <dgm:pt modelId="{843A7DEF-E657-4D04-AA64-75E67A6F4B7D}" type="parTrans" cxnId="{45C1F28C-4CEC-4BC5-B84E-AC07AA4321C0}">
      <dgm:prSet/>
      <dgm:spPr/>
      <dgm:t>
        <a:bodyPr/>
        <a:lstStyle/>
        <a:p>
          <a:endParaRPr lang="en-US"/>
        </a:p>
      </dgm:t>
    </dgm:pt>
    <dgm:pt modelId="{9EA4C853-9CBB-472C-9601-DF1D04987083}" type="sibTrans" cxnId="{45C1F28C-4CEC-4BC5-B84E-AC07AA4321C0}">
      <dgm:prSet/>
      <dgm:spPr/>
      <dgm:t>
        <a:bodyPr/>
        <a:lstStyle/>
        <a:p>
          <a:endParaRPr lang="en-US"/>
        </a:p>
      </dgm:t>
    </dgm:pt>
    <dgm:pt modelId="{C1B1D7BA-2B3B-4E3C-BCFC-C60EFEE461AD}">
      <dgm:prSet phldrT="[Text]" custT="1"/>
      <dgm:spPr/>
      <dgm:t>
        <a:bodyPr/>
        <a:lstStyle/>
        <a:p>
          <a:r>
            <a:rPr lang="cs-CZ" sz="1200" dirty="0"/>
            <a:t>Uzavření smlouvy </a:t>
          </a:r>
          <a:br>
            <a:rPr lang="cs-CZ" sz="1200" dirty="0"/>
          </a:br>
          <a:r>
            <a:rPr lang="cs-CZ" sz="1200" dirty="0"/>
            <a:t>o vázaném účtu v bance.</a:t>
          </a:r>
          <a:endParaRPr lang="en-US" sz="1200" dirty="0"/>
        </a:p>
      </dgm:t>
    </dgm:pt>
    <dgm:pt modelId="{A27F4AD8-BD1E-4358-B745-32BDC7B8CF66}" type="parTrans" cxnId="{0A506A46-DBC3-43B5-ABDB-F806DE4B8EFD}">
      <dgm:prSet/>
      <dgm:spPr/>
      <dgm:t>
        <a:bodyPr/>
        <a:lstStyle/>
        <a:p>
          <a:endParaRPr lang="en-US"/>
        </a:p>
      </dgm:t>
    </dgm:pt>
    <dgm:pt modelId="{2C8C8E5F-4DCF-4F2F-83B8-4E508A71B730}" type="sibTrans" cxnId="{0A506A46-DBC3-43B5-ABDB-F806DE4B8EFD}">
      <dgm:prSet/>
      <dgm:spPr/>
      <dgm:t>
        <a:bodyPr/>
        <a:lstStyle/>
        <a:p>
          <a:endParaRPr lang="en-US"/>
        </a:p>
      </dgm:t>
    </dgm:pt>
    <dgm:pt modelId="{13C4B1B2-501E-45A2-B12C-EB98644BD6CA}">
      <dgm:prSet phldrT="[Text]"/>
      <dgm:spPr/>
      <dgm:t>
        <a:bodyPr/>
        <a:lstStyle/>
        <a:p>
          <a:r>
            <a:rPr lang="cs-CZ" dirty="0"/>
            <a:t>Kupující</a:t>
          </a:r>
          <a:endParaRPr lang="en-US" dirty="0"/>
        </a:p>
      </dgm:t>
    </dgm:pt>
    <dgm:pt modelId="{7DCD1A8C-D799-428A-B9D1-9459958755A4}" type="parTrans" cxnId="{D2128323-9A4D-4D3C-B1C1-84F3B95366FE}">
      <dgm:prSet/>
      <dgm:spPr/>
      <dgm:t>
        <a:bodyPr/>
        <a:lstStyle/>
        <a:p>
          <a:endParaRPr lang="en-US"/>
        </a:p>
      </dgm:t>
    </dgm:pt>
    <dgm:pt modelId="{32C309AC-D042-4499-9FDD-B015B931F087}" type="sibTrans" cxnId="{D2128323-9A4D-4D3C-B1C1-84F3B95366FE}">
      <dgm:prSet/>
      <dgm:spPr/>
      <dgm:t>
        <a:bodyPr/>
        <a:lstStyle/>
        <a:p>
          <a:endParaRPr lang="en-US"/>
        </a:p>
      </dgm:t>
    </dgm:pt>
    <dgm:pt modelId="{3A936514-522B-44AC-A09E-64155301A8D0}">
      <dgm:prSet phldrT="[Text]" custT="1"/>
      <dgm:spPr/>
      <dgm:t>
        <a:bodyPr/>
        <a:lstStyle/>
        <a:p>
          <a:r>
            <a:rPr lang="cs-CZ" sz="1200" dirty="0"/>
            <a:t>Složení kupní ceny na vázaný účet.</a:t>
          </a:r>
          <a:endParaRPr lang="en-US" sz="1200" dirty="0"/>
        </a:p>
      </dgm:t>
    </dgm:pt>
    <dgm:pt modelId="{D1665D4C-A481-4BF0-8F64-60F735240FC9}" type="parTrans" cxnId="{57843293-9D1E-4216-BCDD-B57E2560FB70}">
      <dgm:prSet/>
      <dgm:spPr/>
      <dgm:t>
        <a:bodyPr/>
        <a:lstStyle/>
        <a:p>
          <a:endParaRPr lang="en-US"/>
        </a:p>
      </dgm:t>
    </dgm:pt>
    <dgm:pt modelId="{4526C674-3583-4030-83E7-8ECFCFFF6D11}" type="sibTrans" cxnId="{57843293-9D1E-4216-BCDD-B57E2560FB70}">
      <dgm:prSet/>
      <dgm:spPr/>
      <dgm:t>
        <a:bodyPr/>
        <a:lstStyle/>
        <a:p>
          <a:endParaRPr lang="en-US"/>
        </a:p>
      </dgm:t>
    </dgm:pt>
    <dgm:pt modelId="{A44A3CB1-7A3D-41A3-9697-1F92170649CF}">
      <dgm:prSet phldrT="[Text]" custT="1"/>
      <dgm:spPr/>
      <dgm:t>
        <a:bodyPr/>
        <a:lstStyle/>
        <a:p>
          <a:r>
            <a:rPr lang="cs-CZ" sz="1200" dirty="0"/>
            <a:t>Lze načerpáním hypotéky.</a:t>
          </a:r>
          <a:endParaRPr lang="en-US" sz="1200" dirty="0"/>
        </a:p>
      </dgm:t>
    </dgm:pt>
    <dgm:pt modelId="{D7576E99-7096-471F-B12F-B1790C41B775}" type="parTrans" cxnId="{BE19BC03-3B35-4D5A-951E-48837053A9AD}">
      <dgm:prSet/>
      <dgm:spPr/>
      <dgm:t>
        <a:bodyPr/>
        <a:lstStyle/>
        <a:p>
          <a:endParaRPr lang="en-US"/>
        </a:p>
      </dgm:t>
    </dgm:pt>
    <dgm:pt modelId="{F58AE5F3-E031-4B50-B40E-0424C3905078}" type="sibTrans" cxnId="{BE19BC03-3B35-4D5A-951E-48837053A9AD}">
      <dgm:prSet/>
      <dgm:spPr/>
      <dgm:t>
        <a:bodyPr/>
        <a:lstStyle/>
        <a:p>
          <a:endParaRPr lang="en-US"/>
        </a:p>
      </dgm:t>
    </dgm:pt>
    <dgm:pt modelId="{CC1B2DAD-A8B1-4042-A91E-5EED56CD0995}">
      <dgm:prSet phldrT="[Text]"/>
      <dgm:spPr/>
      <dgm:t>
        <a:bodyPr/>
        <a:lstStyle/>
        <a:p>
          <a:r>
            <a:rPr lang="cs-CZ" dirty="0"/>
            <a:t>Prodávající i kupující</a:t>
          </a:r>
          <a:endParaRPr lang="en-US" dirty="0"/>
        </a:p>
      </dgm:t>
    </dgm:pt>
    <dgm:pt modelId="{E6284C1D-F1C0-4E2B-B514-ACE26EFF13FE}" type="parTrans" cxnId="{A15ED709-5B31-4DB8-8CC2-4B04053E0149}">
      <dgm:prSet/>
      <dgm:spPr/>
      <dgm:t>
        <a:bodyPr/>
        <a:lstStyle/>
        <a:p>
          <a:endParaRPr lang="en-US"/>
        </a:p>
      </dgm:t>
    </dgm:pt>
    <dgm:pt modelId="{597C46CF-E4DA-489A-840C-9B86111FA746}" type="sibTrans" cxnId="{A15ED709-5B31-4DB8-8CC2-4B04053E0149}">
      <dgm:prSet/>
      <dgm:spPr/>
      <dgm:t>
        <a:bodyPr/>
        <a:lstStyle/>
        <a:p>
          <a:endParaRPr lang="en-US"/>
        </a:p>
      </dgm:t>
    </dgm:pt>
    <dgm:pt modelId="{3924DCC4-18BF-47E2-AE02-F105C7377B40}">
      <dgm:prSet phldrT="[Text]" custT="1"/>
      <dgm:spPr/>
      <dgm:t>
        <a:bodyPr/>
        <a:lstStyle/>
        <a:p>
          <a:r>
            <a:rPr lang="cs-CZ" sz="1200" dirty="0"/>
            <a:t>Uzavření kupní smlouvy </a:t>
          </a:r>
          <a:br>
            <a:rPr lang="cs-CZ" sz="1200" dirty="0"/>
          </a:br>
          <a:r>
            <a:rPr lang="cs-CZ" sz="1200" dirty="0"/>
            <a:t>na nemovitost.</a:t>
          </a:r>
          <a:endParaRPr lang="en-US" sz="1200" dirty="0"/>
        </a:p>
      </dgm:t>
    </dgm:pt>
    <dgm:pt modelId="{35C60CD2-9B69-4E3D-BCB3-34921C3A818C}" type="parTrans" cxnId="{519F83A1-57C9-45B3-813B-A572D935F49B}">
      <dgm:prSet/>
      <dgm:spPr/>
      <dgm:t>
        <a:bodyPr/>
        <a:lstStyle/>
        <a:p>
          <a:endParaRPr lang="en-US"/>
        </a:p>
      </dgm:t>
    </dgm:pt>
    <dgm:pt modelId="{81D2BCDF-FEA2-4B15-959B-00103A6CF027}" type="sibTrans" cxnId="{519F83A1-57C9-45B3-813B-A572D935F49B}">
      <dgm:prSet/>
      <dgm:spPr/>
      <dgm:t>
        <a:bodyPr/>
        <a:lstStyle/>
        <a:p>
          <a:endParaRPr lang="en-US"/>
        </a:p>
      </dgm:t>
    </dgm:pt>
    <dgm:pt modelId="{F41F5FA1-A254-493D-80C1-E1118F7F67D3}">
      <dgm:prSet phldrT="[Text]"/>
      <dgm:spPr/>
      <dgm:t>
        <a:bodyPr/>
        <a:lstStyle/>
        <a:p>
          <a:r>
            <a:rPr lang="cs-CZ" b="0" dirty="0"/>
            <a:t>Prodávající či kupující</a:t>
          </a:r>
          <a:endParaRPr lang="en-US" b="0" dirty="0"/>
        </a:p>
      </dgm:t>
    </dgm:pt>
    <dgm:pt modelId="{AC04E155-F9B7-45BA-9F25-EDF67F4045E7}" type="parTrans" cxnId="{E8F4E00C-05F3-4DFF-AFEE-54FAEA8C6B00}">
      <dgm:prSet/>
      <dgm:spPr/>
      <dgm:t>
        <a:bodyPr/>
        <a:lstStyle/>
        <a:p>
          <a:endParaRPr lang="en-US"/>
        </a:p>
      </dgm:t>
    </dgm:pt>
    <dgm:pt modelId="{89E13DEB-0E5C-4BC1-929B-1D9E48111971}" type="sibTrans" cxnId="{E8F4E00C-05F3-4DFF-AFEE-54FAEA8C6B00}">
      <dgm:prSet/>
      <dgm:spPr/>
      <dgm:t>
        <a:bodyPr/>
        <a:lstStyle/>
        <a:p>
          <a:endParaRPr lang="en-US"/>
        </a:p>
      </dgm:t>
    </dgm:pt>
    <dgm:pt modelId="{31E9497F-595E-4ABC-933A-B3BCB5AD3651}">
      <dgm:prSet phldrT="[Text]" custT="1"/>
      <dgm:spPr/>
      <dgm:t>
        <a:bodyPr/>
        <a:lstStyle/>
        <a:p>
          <a:r>
            <a:rPr lang="cs-CZ" sz="1200" b="0" dirty="0"/>
            <a:t>Vložení kupní smlouvy do katastru nemovitostí.</a:t>
          </a:r>
          <a:endParaRPr lang="en-US" sz="1200" b="0" dirty="0"/>
        </a:p>
      </dgm:t>
    </dgm:pt>
    <dgm:pt modelId="{B8D68C07-B0B3-4A78-A25E-BDC64960CB1C}" type="parTrans" cxnId="{768CF794-08B5-4D78-933E-8EED1579112C}">
      <dgm:prSet/>
      <dgm:spPr/>
      <dgm:t>
        <a:bodyPr/>
        <a:lstStyle/>
        <a:p>
          <a:endParaRPr lang="en-US"/>
        </a:p>
      </dgm:t>
    </dgm:pt>
    <dgm:pt modelId="{D41E299B-8659-4FD6-95BE-26C45B28E69F}" type="sibTrans" cxnId="{768CF794-08B5-4D78-933E-8EED1579112C}">
      <dgm:prSet/>
      <dgm:spPr/>
      <dgm:t>
        <a:bodyPr/>
        <a:lstStyle/>
        <a:p>
          <a:endParaRPr lang="en-US"/>
        </a:p>
      </dgm:t>
    </dgm:pt>
    <dgm:pt modelId="{26083117-B68E-4BDF-BA34-79A5DC7190C2}">
      <dgm:prSet phldrT="[Text]" custT="1"/>
      <dgm:spPr/>
      <dgm:t>
        <a:bodyPr/>
        <a:lstStyle/>
        <a:p>
          <a:r>
            <a:rPr lang="cs-CZ" sz="1200" b="0" dirty="0"/>
            <a:t>Převod vlastnického práva.</a:t>
          </a:r>
          <a:endParaRPr lang="en-US" sz="1200" b="0" dirty="0"/>
        </a:p>
      </dgm:t>
    </dgm:pt>
    <dgm:pt modelId="{06176610-6BD4-42AF-A904-07FB9501044D}" type="parTrans" cxnId="{1C29689E-0DB0-4558-9FF2-023ADFB0C9FA}">
      <dgm:prSet/>
      <dgm:spPr/>
      <dgm:t>
        <a:bodyPr/>
        <a:lstStyle/>
        <a:p>
          <a:endParaRPr lang="en-US"/>
        </a:p>
      </dgm:t>
    </dgm:pt>
    <dgm:pt modelId="{187DC525-2623-4825-80AD-9C566013C04C}" type="sibTrans" cxnId="{1C29689E-0DB0-4558-9FF2-023ADFB0C9FA}">
      <dgm:prSet/>
      <dgm:spPr/>
      <dgm:t>
        <a:bodyPr/>
        <a:lstStyle/>
        <a:p>
          <a:endParaRPr lang="en-US"/>
        </a:p>
      </dgm:t>
    </dgm:pt>
    <dgm:pt modelId="{D422412E-26A0-41F8-A327-6709618C750B}">
      <dgm:prSet phldrT="[Text]"/>
      <dgm:spPr/>
      <dgm:t>
        <a:bodyPr/>
        <a:lstStyle/>
        <a:p>
          <a:r>
            <a:rPr lang="cs-CZ" b="0" dirty="0"/>
            <a:t>Banka</a:t>
          </a:r>
          <a:endParaRPr lang="en-US" b="0" dirty="0"/>
        </a:p>
      </dgm:t>
    </dgm:pt>
    <dgm:pt modelId="{FD728438-02F5-4FE5-9F48-1759B4F94DA5}" type="parTrans" cxnId="{6B7E5984-2AED-4317-B15B-C660223DA22D}">
      <dgm:prSet/>
      <dgm:spPr/>
      <dgm:t>
        <a:bodyPr/>
        <a:lstStyle/>
        <a:p>
          <a:endParaRPr lang="en-US"/>
        </a:p>
      </dgm:t>
    </dgm:pt>
    <dgm:pt modelId="{C4802BC8-26E7-45BB-A3CF-7F436BA9024E}" type="sibTrans" cxnId="{6B7E5984-2AED-4317-B15B-C660223DA22D}">
      <dgm:prSet/>
      <dgm:spPr/>
      <dgm:t>
        <a:bodyPr/>
        <a:lstStyle/>
        <a:p>
          <a:endParaRPr lang="en-US"/>
        </a:p>
      </dgm:t>
    </dgm:pt>
    <dgm:pt modelId="{6F6F37A9-452C-4938-8A8C-7419296C304F}">
      <dgm:prSet phldrT="[Text]" custT="1"/>
      <dgm:spPr/>
      <dgm:t>
        <a:bodyPr/>
        <a:lstStyle/>
        <a:p>
          <a:r>
            <a:rPr lang="cs-CZ" sz="1200" b="0" dirty="0"/>
            <a:t>Uvolnění peněz </a:t>
          </a:r>
          <a:br>
            <a:rPr lang="cs-CZ" sz="1200" b="0" dirty="0"/>
          </a:br>
          <a:r>
            <a:rPr lang="cs-CZ" sz="1200" b="0" dirty="0"/>
            <a:t>z vázaného účtu prodávajícímu. </a:t>
          </a:r>
          <a:endParaRPr lang="en-US" sz="1200" b="0" dirty="0"/>
        </a:p>
      </dgm:t>
    </dgm:pt>
    <dgm:pt modelId="{8271247B-B01F-4CF9-BFD5-F752D7646313}" type="parTrans" cxnId="{BA6002B8-F1A5-4A9C-B7B7-7E14E798188B}">
      <dgm:prSet/>
      <dgm:spPr/>
      <dgm:t>
        <a:bodyPr/>
        <a:lstStyle/>
        <a:p>
          <a:endParaRPr lang="en-US"/>
        </a:p>
      </dgm:t>
    </dgm:pt>
    <dgm:pt modelId="{1498B585-D6F4-4866-945C-EBC68795ADD1}" type="sibTrans" cxnId="{BA6002B8-F1A5-4A9C-B7B7-7E14E798188B}">
      <dgm:prSet/>
      <dgm:spPr/>
      <dgm:t>
        <a:bodyPr/>
        <a:lstStyle/>
        <a:p>
          <a:endParaRPr lang="en-US"/>
        </a:p>
      </dgm:t>
    </dgm:pt>
    <dgm:pt modelId="{6C0FDDDF-F02F-4217-A386-57249A10DEC1}" type="pres">
      <dgm:prSet presAssocID="{5D02CEC1-2406-4201-AB54-E3C9D120E66D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cs-CZ"/>
        </a:p>
      </dgm:t>
    </dgm:pt>
    <dgm:pt modelId="{77D90D4C-4E29-4013-A600-559EDADAB192}" type="pres">
      <dgm:prSet presAssocID="{CEFD9759-83D3-40D2-9352-44F711C21C49}" presName="composite" presStyleCnt="0"/>
      <dgm:spPr/>
    </dgm:pt>
    <dgm:pt modelId="{A3D2F584-678A-4421-A045-AB55632FD237}" type="pres">
      <dgm:prSet presAssocID="{CEFD9759-83D3-40D2-9352-44F711C21C49}" presName="bentUpArrow1" presStyleLbl="alignImgPlace1" presStyleIdx="0" presStyleCnt="4"/>
      <dgm:spPr/>
    </dgm:pt>
    <dgm:pt modelId="{02A85902-2706-4B92-A60E-2ECFE16D3F45}" type="pres">
      <dgm:prSet presAssocID="{CEFD9759-83D3-40D2-9352-44F711C21C49}" presName="ParentText" presStyleLbl="node1" presStyleIdx="0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9C169E5-D516-4BB2-9DBD-F441D78700E1}" type="pres">
      <dgm:prSet presAssocID="{CEFD9759-83D3-40D2-9352-44F711C21C49}" presName="ChildText" presStyleLbl="revTx" presStyleIdx="0" presStyleCnt="5" custScaleX="218755" custLinFactNeighborX="58532" custLinFactNeighborY="-608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E0644C1-C2A3-4E88-9F73-8285F01CC496}" type="pres">
      <dgm:prSet presAssocID="{9EA4C853-9CBB-472C-9601-DF1D04987083}" presName="sibTrans" presStyleCnt="0"/>
      <dgm:spPr/>
    </dgm:pt>
    <dgm:pt modelId="{FFFCC520-86F4-4A63-A428-3D46F7931033}" type="pres">
      <dgm:prSet presAssocID="{13C4B1B2-501E-45A2-B12C-EB98644BD6CA}" presName="composite" presStyleCnt="0"/>
      <dgm:spPr/>
    </dgm:pt>
    <dgm:pt modelId="{5BF8E2A0-FF7D-481D-94C1-1389CA4634E8}" type="pres">
      <dgm:prSet presAssocID="{13C4B1B2-501E-45A2-B12C-EB98644BD6CA}" presName="bentUpArrow1" presStyleLbl="alignImgPlace1" presStyleIdx="1" presStyleCnt="4"/>
      <dgm:spPr/>
    </dgm:pt>
    <dgm:pt modelId="{4525ADAE-4C93-436B-BC85-D0D9D63B0633}" type="pres">
      <dgm:prSet presAssocID="{13C4B1B2-501E-45A2-B12C-EB98644BD6CA}" presName="ParentText" presStyleLbl="node1" presStyleIdx="1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C7374C8-C1A5-43FC-A8B9-3CE11CEAF217}" type="pres">
      <dgm:prSet presAssocID="{13C4B1B2-501E-45A2-B12C-EB98644BD6CA}" presName="ChildText" presStyleLbl="revTx" presStyleIdx="1" presStyleCnt="5" custScaleX="358084" custLinFactX="33101" custLinFactNeighborX="100000" custLinFactNeighborY="-543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EEBE6F8-AEC3-4720-9E9A-3A8F1618A3D5}" type="pres">
      <dgm:prSet presAssocID="{32C309AC-D042-4499-9FDD-B015B931F087}" presName="sibTrans" presStyleCnt="0"/>
      <dgm:spPr/>
    </dgm:pt>
    <dgm:pt modelId="{D98778B1-73A8-4586-930A-BF1C3C87ADDA}" type="pres">
      <dgm:prSet presAssocID="{CC1B2DAD-A8B1-4042-A91E-5EED56CD0995}" presName="composite" presStyleCnt="0"/>
      <dgm:spPr/>
    </dgm:pt>
    <dgm:pt modelId="{B1D2C6F9-5F24-431D-9136-B257387A4497}" type="pres">
      <dgm:prSet presAssocID="{CC1B2DAD-A8B1-4042-A91E-5EED56CD0995}" presName="bentUpArrow1" presStyleLbl="alignImgPlace1" presStyleIdx="2" presStyleCnt="4"/>
      <dgm:spPr/>
    </dgm:pt>
    <dgm:pt modelId="{78491060-283C-4C68-8B84-74E23932C8C2}" type="pres">
      <dgm:prSet presAssocID="{CC1B2DAD-A8B1-4042-A91E-5EED56CD0995}" presName="ParentText" presStyleLbl="node1" presStyleIdx="2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E02979F-E83E-4811-8315-B6FC9FC36E5B}" type="pres">
      <dgm:prSet presAssocID="{CC1B2DAD-A8B1-4042-A91E-5EED56CD0995}" presName="ChildText" presStyleLbl="revTx" presStyleIdx="2" presStyleCnt="5" custScaleX="290313" custLinFactNeighborX="96362" custLinFactNeighborY="-47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E7B0B95-6E2E-4368-9E64-22C4D921573C}" type="pres">
      <dgm:prSet presAssocID="{597C46CF-E4DA-489A-840C-9B86111FA746}" presName="sibTrans" presStyleCnt="0"/>
      <dgm:spPr/>
    </dgm:pt>
    <dgm:pt modelId="{D04FE5FD-08BD-4B12-B77C-04B48ABA60F3}" type="pres">
      <dgm:prSet presAssocID="{F41F5FA1-A254-493D-80C1-E1118F7F67D3}" presName="composite" presStyleCnt="0"/>
      <dgm:spPr/>
    </dgm:pt>
    <dgm:pt modelId="{BEEEFD20-CA6B-4C2B-971D-8A84C96DCF3F}" type="pres">
      <dgm:prSet presAssocID="{F41F5FA1-A254-493D-80C1-E1118F7F67D3}" presName="bentUpArrow1" presStyleLbl="alignImgPlace1" presStyleIdx="3" presStyleCnt="4"/>
      <dgm:spPr/>
    </dgm:pt>
    <dgm:pt modelId="{68923EA3-1A5B-4604-8CFD-F27B97EE4F44}" type="pres">
      <dgm:prSet presAssocID="{F41F5FA1-A254-493D-80C1-E1118F7F67D3}" presName="ParentText" presStyleLbl="node1" presStyleIdx="3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C7BB85F-D2C4-40F2-B351-6B0BB5D1C724}" type="pres">
      <dgm:prSet presAssocID="{F41F5FA1-A254-493D-80C1-E1118F7F67D3}" presName="ChildText" presStyleLbl="revTx" presStyleIdx="3" presStyleCnt="5" custScaleX="281869" custLinFactNeighborX="87997" custLinFactNeighborY="-414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157E432-7167-410C-84C5-40D6069C5FB4}" type="pres">
      <dgm:prSet presAssocID="{89E13DEB-0E5C-4BC1-929B-1D9E48111971}" presName="sibTrans" presStyleCnt="0"/>
      <dgm:spPr/>
    </dgm:pt>
    <dgm:pt modelId="{F9BF84F6-8A59-43B5-A4B0-A57A17456BAD}" type="pres">
      <dgm:prSet presAssocID="{D422412E-26A0-41F8-A327-6709618C750B}" presName="composite" presStyleCnt="0"/>
      <dgm:spPr/>
    </dgm:pt>
    <dgm:pt modelId="{6A04C4D5-5974-47FF-AFE8-9A1DF3590A19}" type="pres">
      <dgm:prSet presAssocID="{D422412E-26A0-41F8-A327-6709618C750B}" presName="ParentText" presStyleLbl="node1" presStyleIdx="4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8B16B2A-4285-4970-A667-D07DFC0A84D2}" type="pres">
      <dgm:prSet presAssocID="{D422412E-26A0-41F8-A327-6709618C750B}" presName="FinalChildText" presStyleLbl="revTx" presStyleIdx="4" presStyleCnt="5" custScaleX="151600" custLinFactNeighborX="27515" custLinFactNeighborY="183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57843293-9D1E-4216-BCDD-B57E2560FB70}" srcId="{13C4B1B2-501E-45A2-B12C-EB98644BD6CA}" destId="{3A936514-522B-44AC-A09E-64155301A8D0}" srcOrd="0" destOrd="0" parTransId="{D1665D4C-A481-4BF0-8F64-60F735240FC9}" sibTransId="{4526C674-3583-4030-83E7-8ECFCFFF6D11}"/>
    <dgm:cxn modelId="{1356B59F-E8D3-4DFD-AF1E-E8C00ECA6E41}" type="presOf" srcId="{CC1B2DAD-A8B1-4042-A91E-5EED56CD0995}" destId="{78491060-283C-4C68-8B84-74E23932C8C2}" srcOrd="0" destOrd="0" presId="urn:microsoft.com/office/officeart/2005/8/layout/StepDownProcess"/>
    <dgm:cxn modelId="{45C1F28C-4CEC-4BC5-B84E-AC07AA4321C0}" srcId="{5D02CEC1-2406-4201-AB54-E3C9D120E66D}" destId="{CEFD9759-83D3-40D2-9352-44F711C21C49}" srcOrd="0" destOrd="0" parTransId="{843A7DEF-E657-4D04-AA64-75E67A6F4B7D}" sibTransId="{9EA4C853-9CBB-472C-9601-DF1D04987083}"/>
    <dgm:cxn modelId="{D2128323-9A4D-4D3C-B1C1-84F3B95366FE}" srcId="{5D02CEC1-2406-4201-AB54-E3C9D120E66D}" destId="{13C4B1B2-501E-45A2-B12C-EB98644BD6CA}" srcOrd="1" destOrd="0" parTransId="{7DCD1A8C-D799-428A-B9D1-9459958755A4}" sibTransId="{32C309AC-D042-4499-9FDD-B015B931F087}"/>
    <dgm:cxn modelId="{BE19BC03-3B35-4D5A-951E-48837053A9AD}" srcId="{13C4B1B2-501E-45A2-B12C-EB98644BD6CA}" destId="{A44A3CB1-7A3D-41A3-9697-1F92170649CF}" srcOrd="1" destOrd="0" parTransId="{D7576E99-7096-471F-B12F-B1790C41B775}" sibTransId="{F58AE5F3-E031-4B50-B40E-0424C3905078}"/>
    <dgm:cxn modelId="{655C0E5F-E06B-40A7-AE9C-4C0A1D1245F7}" type="presOf" srcId="{26083117-B68E-4BDF-BA34-79A5DC7190C2}" destId="{DC7BB85F-D2C4-40F2-B351-6B0BB5D1C724}" srcOrd="0" destOrd="1" presId="urn:microsoft.com/office/officeart/2005/8/layout/StepDownProcess"/>
    <dgm:cxn modelId="{F85D97AE-8E3A-40DA-9293-C05874DFC6F7}" type="presOf" srcId="{6F6F37A9-452C-4938-8A8C-7419296C304F}" destId="{48B16B2A-4285-4970-A667-D07DFC0A84D2}" srcOrd="0" destOrd="0" presId="urn:microsoft.com/office/officeart/2005/8/layout/StepDownProcess"/>
    <dgm:cxn modelId="{519F83A1-57C9-45B3-813B-A572D935F49B}" srcId="{CC1B2DAD-A8B1-4042-A91E-5EED56CD0995}" destId="{3924DCC4-18BF-47E2-AE02-F105C7377B40}" srcOrd="0" destOrd="0" parTransId="{35C60CD2-9B69-4E3D-BCB3-34921C3A818C}" sibTransId="{81D2BCDF-FEA2-4B15-959B-00103A6CF027}"/>
    <dgm:cxn modelId="{6B7E5984-2AED-4317-B15B-C660223DA22D}" srcId="{5D02CEC1-2406-4201-AB54-E3C9D120E66D}" destId="{D422412E-26A0-41F8-A327-6709618C750B}" srcOrd="4" destOrd="0" parTransId="{FD728438-02F5-4FE5-9F48-1759B4F94DA5}" sibTransId="{C4802BC8-26E7-45BB-A3CF-7F436BA9024E}"/>
    <dgm:cxn modelId="{A80DEAD6-E6B0-4E97-AFED-275614576FF8}" type="presOf" srcId="{3A936514-522B-44AC-A09E-64155301A8D0}" destId="{9C7374C8-C1A5-43FC-A8B9-3CE11CEAF217}" srcOrd="0" destOrd="0" presId="urn:microsoft.com/office/officeart/2005/8/layout/StepDownProcess"/>
    <dgm:cxn modelId="{6BA24408-59B0-4C1A-9590-C42C91D8681A}" type="presOf" srcId="{5D02CEC1-2406-4201-AB54-E3C9D120E66D}" destId="{6C0FDDDF-F02F-4217-A386-57249A10DEC1}" srcOrd="0" destOrd="0" presId="urn:microsoft.com/office/officeart/2005/8/layout/StepDownProcess"/>
    <dgm:cxn modelId="{F2D3CEE4-8526-4837-8A52-EBEF50C3DD3F}" type="presOf" srcId="{F41F5FA1-A254-493D-80C1-E1118F7F67D3}" destId="{68923EA3-1A5B-4604-8CFD-F27B97EE4F44}" srcOrd="0" destOrd="0" presId="urn:microsoft.com/office/officeart/2005/8/layout/StepDownProcess"/>
    <dgm:cxn modelId="{5278698C-76E1-4065-B1C1-947903C3364D}" type="presOf" srcId="{D422412E-26A0-41F8-A327-6709618C750B}" destId="{6A04C4D5-5974-47FF-AFE8-9A1DF3590A19}" srcOrd="0" destOrd="0" presId="urn:microsoft.com/office/officeart/2005/8/layout/StepDownProcess"/>
    <dgm:cxn modelId="{2FD8BE04-DDA8-40F3-A435-7B1CE02FE070}" type="presOf" srcId="{3924DCC4-18BF-47E2-AE02-F105C7377B40}" destId="{2E02979F-E83E-4811-8315-B6FC9FC36E5B}" srcOrd="0" destOrd="0" presId="urn:microsoft.com/office/officeart/2005/8/layout/StepDownProcess"/>
    <dgm:cxn modelId="{E8F4E00C-05F3-4DFF-AFEE-54FAEA8C6B00}" srcId="{5D02CEC1-2406-4201-AB54-E3C9D120E66D}" destId="{F41F5FA1-A254-493D-80C1-E1118F7F67D3}" srcOrd="3" destOrd="0" parTransId="{AC04E155-F9B7-45BA-9F25-EDF67F4045E7}" sibTransId="{89E13DEB-0E5C-4BC1-929B-1D9E48111971}"/>
    <dgm:cxn modelId="{83F9934E-856C-48A9-87E7-BE3DD3639CA6}" type="presOf" srcId="{C1B1D7BA-2B3B-4E3C-BCFC-C60EFEE461AD}" destId="{B9C169E5-D516-4BB2-9DBD-F441D78700E1}" srcOrd="0" destOrd="0" presId="urn:microsoft.com/office/officeart/2005/8/layout/StepDownProcess"/>
    <dgm:cxn modelId="{0A506A46-DBC3-43B5-ABDB-F806DE4B8EFD}" srcId="{CEFD9759-83D3-40D2-9352-44F711C21C49}" destId="{C1B1D7BA-2B3B-4E3C-BCFC-C60EFEE461AD}" srcOrd="0" destOrd="0" parTransId="{A27F4AD8-BD1E-4358-B745-32BDC7B8CF66}" sibTransId="{2C8C8E5F-4DCF-4F2F-83B8-4E508A71B730}"/>
    <dgm:cxn modelId="{A9D15DFB-15F4-4B1E-A545-99FCB537856B}" type="presOf" srcId="{A44A3CB1-7A3D-41A3-9697-1F92170649CF}" destId="{9C7374C8-C1A5-43FC-A8B9-3CE11CEAF217}" srcOrd="0" destOrd="1" presId="urn:microsoft.com/office/officeart/2005/8/layout/StepDownProcess"/>
    <dgm:cxn modelId="{6D6CE495-2413-4D93-A65E-C113868C2530}" type="presOf" srcId="{13C4B1B2-501E-45A2-B12C-EB98644BD6CA}" destId="{4525ADAE-4C93-436B-BC85-D0D9D63B0633}" srcOrd="0" destOrd="0" presId="urn:microsoft.com/office/officeart/2005/8/layout/StepDownProcess"/>
    <dgm:cxn modelId="{BA6002B8-F1A5-4A9C-B7B7-7E14E798188B}" srcId="{D422412E-26A0-41F8-A327-6709618C750B}" destId="{6F6F37A9-452C-4938-8A8C-7419296C304F}" srcOrd="0" destOrd="0" parTransId="{8271247B-B01F-4CF9-BFD5-F752D7646313}" sibTransId="{1498B585-D6F4-4866-945C-EBC68795ADD1}"/>
    <dgm:cxn modelId="{1C29689E-0DB0-4558-9FF2-023ADFB0C9FA}" srcId="{F41F5FA1-A254-493D-80C1-E1118F7F67D3}" destId="{26083117-B68E-4BDF-BA34-79A5DC7190C2}" srcOrd="1" destOrd="0" parTransId="{06176610-6BD4-42AF-A904-07FB9501044D}" sibTransId="{187DC525-2623-4825-80AD-9C566013C04C}"/>
    <dgm:cxn modelId="{A15ED709-5B31-4DB8-8CC2-4B04053E0149}" srcId="{5D02CEC1-2406-4201-AB54-E3C9D120E66D}" destId="{CC1B2DAD-A8B1-4042-A91E-5EED56CD0995}" srcOrd="2" destOrd="0" parTransId="{E6284C1D-F1C0-4E2B-B514-ACE26EFF13FE}" sibTransId="{597C46CF-E4DA-489A-840C-9B86111FA746}"/>
    <dgm:cxn modelId="{DC23FF5C-7DD9-4A2D-B2BF-11A377ABBF68}" type="presOf" srcId="{CEFD9759-83D3-40D2-9352-44F711C21C49}" destId="{02A85902-2706-4B92-A60E-2ECFE16D3F45}" srcOrd="0" destOrd="0" presId="urn:microsoft.com/office/officeart/2005/8/layout/StepDownProcess"/>
    <dgm:cxn modelId="{A0C3B945-B3B2-4618-A744-29BA899D2ED6}" type="presOf" srcId="{31E9497F-595E-4ABC-933A-B3BCB5AD3651}" destId="{DC7BB85F-D2C4-40F2-B351-6B0BB5D1C724}" srcOrd="0" destOrd="0" presId="urn:microsoft.com/office/officeart/2005/8/layout/StepDownProcess"/>
    <dgm:cxn modelId="{768CF794-08B5-4D78-933E-8EED1579112C}" srcId="{F41F5FA1-A254-493D-80C1-E1118F7F67D3}" destId="{31E9497F-595E-4ABC-933A-B3BCB5AD3651}" srcOrd="0" destOrd="0" parTransId="{B8D68C07-B0B3-4A78-A25E-BDC64960CB1C}" sibTransId="{D41E299B-8659-4FD6-95BE-26C45B28E69F}"/>
    <dgm:cxn modelId="{01D8642A-EFC8-4A69-8E66-63DEE9F9E800}" type="presParOf" srcId="{6C0FDDDF-F02F-4217-A386-57249A10DEC1}" destId="{77D90D4C-4E29-4013-A600-559EDADAB192}" srcOrd="0" destOrd="0" presId="urn:microsoft.com/office/officeart/2005/8/layout/StepDownProcess"/>
    <dgm:cxn modelId="{89DB1AC9-F977-43EB-BA7A-94391BEA88BE}" type="presParOf" srcId="{77D90D4C-4E29-4013-A600-559EDADAB192}" destId="{A3D2F584-678A-4421-A045-AB55632FD237}" srcOrd="0" destOrd="0" presId="urn:microsoft.com/office/officeart/2005/8/layout/StepDownProcess"/>
    <dgm:cxn modelId="{C1637DF2-CCCE-4141-8A3D-DA955EEC3C3C}" type="presParOf" srcId="{77D90D4C-4E29-4013-A600-559EDADAB192}" destId="{02A85902-2706-4B92-A60E-2ECFE16D3F45}" srcOrd="1" destOrd="0" presId="urn:microsoft.com/office/officeart/2005/8/layout/StepDownProcess"/>
    <dgm:cxn modelId="{38FDB35D-E7DE-4B47-AC54-3F0789AE3805}" type="presParOf" srcId="{77D90D4C-4E29-4013-A600-559EDADAB192}" destId="{B9C169E5-D516-4BB2-9DBD-F441D78700E1}" srcOrd="2" destOrd="0" presId="urn:microsoft.com/office/officeart/2005/8/layout/StepDownProcess"/>
    <dgm:cxn modelId="{47C7722A-6B6A-4A36-A954-56C8990161B2}" type="presParOf" srcId="{6C0FDDDF-F02F-4217-A386-57249A10DEC1}" destId="{BE0644C1-C2A3-4E88-9F73-8285F01CC496}" srcOrd="1" destOrd="0" presId="urn:microsoft.com/office/officeart/2005/8/layout/StepDownProcess"/>
    <dgm:cxn modelId="{28035526-8F87-4BE0-BF0B-77C2FE75FF30}" type="presParOf" srcId="{6C0FDDDF-F02F-4217-A386-57249A10DEC1}" destId="{FFFCC520-86F4-4A63-A428-3D46F7931033}" srcOrd="2" destOrd="0" presId="urn:microsoft.com/office/officeart/2005/8/layout/StepDownProcess"/>
    <dgm:cxn modelId="{11C9E9DF-F59A-44F3-B050-C96E7D58032D}" type="presParOf" srcId="{FFFCC520-86F4-4A63-A428-3D46F7931033}" destId="{5BF8E2A0-FF7D-481D-94C1-1389CA4634E8}" srcOrd="0" destOrd="0" presId="urn:microsoft.com/office/officeart/2005/8/layout/StepDownProcess"/>
    <dgm:cxn modelId="{4B832596-C718-4DE8-B953-5B124F276DB0}" type="presParOf" srcId="{FFFCC520-86F4-4A63-A428-3D46F7931033}" destId="{4525ADAE-4C93-436B-BC85-D0D9D63B0633}" srcOrd="1" destOrd="0" presId="urn:microsoft.com/office/officeart/2005/8/layout/StepDownProcess"/>
    <dgm:cxn modelId="{4FD0D339-B803-4A02-97F9-AB5F84E17329}" type="presParOf" srcId="{FFFCC520-86F4-4A63-A428-3D46F7931033}" destId="{9C7374C8-C1A5-43FC-A8B9-3CE11CEAF217}" srcOrd="2" destOrd="0" presId="urn:microsoft.com/office/officeart/2005/8/layout/StepDownProcess"/>
    <dgm:cxn modelId="{6D6E58FF-F8EA-491A-A4D7-D5623B2497AC}" type="presParOf" srcId="{6C0FDDDF-F02F-4217-A386-57249A10DEC1}" destId="{AEEBE6F8-AEC3-4720-9E9A-3A8F1618A3D5}" srcOrd="3" destOrd="0" presId="urn:microsoft.com/office/officeart/2005/8/layout/StepDownProcess"/>
    <dgm:cxn modelId="{D4D6654C-1E40-4099-A55E-96DA9CB6BD9C}" type="presParOf" srcId="{6C0FDDDF-F02F-4217-A386-57249A10DEC1}" destId="{D98778B1-73A8-4586-930A-BF1C3C87ADDA}" srcOrd="4" destOrd="0" presId="urn:microsoft.com/office/officeart/2005/8/layout/StepDownProcess"/>
    <dgm:cxn modelId="{BA71131B-5770-4D18-AFFD-BCDD7F534E31}" type="presParOf" srcId="{D98778B1-73A8-4586-930A-BF1C3C87ADDA}" destId="{B1D2C6F9-5F24-431D-9136-B257387A4497}" srcOrd="0" destOrd="0" presId="urn:microsoft.com/office/officeart/2005/8/layout/StepDownProcess"/>
    <dgm:cxn modelId="{7BCDE32A-152A-441D-B5C0-122DB88706CC}" type="presParOf" srcId="{D98778B1-73A8-4586-930A-BF1C3C87ADDA}" destId="{78491060-283C-4C68-8B84-74E23932C8C2}" srcOrd="1" destOrd="0" presId="urn:microsoft.com/office/officeart/2005/8/layout/StepDownProcess"/>
    <dgm:cxn modelId="{F2FA5912-3BD1-4F40-A545-39CA51E37D59}" type="presParOf" srcId="{D98778B1-73A8-4586-930A-BF1C3C87ADDA}" destId="{2E02979F-E83E-4811-8315-B6FC9FC36E5B}" srcOrd="2" destOrd="0" presId="urn:microsoft.com/office/officeart/2005/8/layout/StepDownProcess"/>
    <dgm:cxn modelId="{F0E4165F-9965-4C9B-8A5E-84087CF8C382}" type="presParOf" srcId="{6C0FDDDF-F02F-4217-A386-57249A10DEC1}" destId="{8E7B0B95-6E2E-4368-9E64-22C4D921573C}" srcOrd="5" destOrd="0" presId="urn:microsoft.com/office/officeart/2005/8/layout/StepDownProcess"/>
    <dgm:cxn modelId="{203755EA-73C2-4418-AE34-A3320DD57F02}" type="presParOf" srcId="{6C0FDDDF-F02F-4217-A386-57249A10DEC1}" destId="{D04FE5FD-08BD-4B12-B77C-04B48ABA60F3}" srcOrd="6" destOrd="0" presId="urn:microsoft.com/office/officeart/2005/8/layout/StepDownProcess"/>
    <dgm:cxn modelId="{F0D051B3-B75F-4800-A949-873B0A61C973}" type="presParOf" srcId="{D04FE5FD-08BD-4B12-B77C-04B48ABA60F3}" destId="{BEEEFD20-CA6B-4C2B-971D-8A84C96DCF3F}" srcOrd="0" destOrd="0" presId="urn:microsoft.com/office/officeart/2005/8/layout/StepDownProcess"/>
    <dgm:cxn modelId="{A4CDBBAD-2E06-4BA0-A35A-43C3DACAFAE9}" type="presParOf" srcId="{D04FE5FD-08BD-4B12-B77C-04B48ABA60F3}" destId="{68923EA3-1A5B-4604-8CFD-F27B97EE4F44}" srcOrd="1" destOrd="0" presId="urn:microsoft.com/office/officeart/2005/8/layout/StepDownProcess"/>
    <dgm:cxn modelId="{4CAE1901-2E37-4C14-9021-70636D86883E}" type="presParOf" srcId="{D04FE5FD-08BD-4B12-B77C-04B48ABA60F3}" destId="{DC7BB85F-D2C4-40F2-B351-6B0BB5D1C724}" srcOrd="2" destOrd="0" presId="urn:microsoft.com/office/officeart/2005/8/layout/StepDownProcess"/>
    <dgm:cxn modelId="{95FEE893-2216-4FB8-8C7D-44982382693B}" type="presParOf" srcId="{6C0FDDDF-F02F-4217-A386-57249A10DEC1}" destId="{1157E432-7167-410C-84C5-40D6069C5FB4}" srcOrd="7" destOrd="0" presId="urn:microsoft.com/office/officeart/2005/8/layout/StepDownProcess"/>
    <dgm:cxn modelId="{75C447B2-5AD6-4F49-AB45-FC9CFA02C337}" type="presParOf" srcId="{6C0FDDDF-F02F-4217-A386-57249A10DEC1}" destId="{F9BF84F6-8A59-43B5-A4B0-A57A17456BAD}" srcOrd="8" destOrd="0" presId="urn:microsoft.com/office/officeart/2005/8/layout/StepDownProcess"/>
    <dgm:cxn modelId="{F23F2223-7FEB-4C24-A956-5122882CC264}" type="presParOf" srcId="{F9BF84F6-8A59-43B5-A4B0-A57A17456BAD}" destId="{6A04C4D5-5974-47FF-AFE8-9A1DF3590A19}" srcOrd="0" destOrd="0" presId="urn:microsoft.com/office/officeart/2005/8/layout/StepDownProcess"/>
    <dgm:cxn modelId="{462F7CD2-58A9-4B2B-BC87-DB4A017E2982}" type="presParOf" srcId="{F9BF84F6-8A59-43B5-A4B0-A57A17456BAD}" destId="{48B16B2A-4285-4970-A667-D07DFC0A84D2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2A8D60-B819-4A09-81CA-B10ECBE8F679}">
      <dsp:nvSpPr>
        <dsp:cNvPr id="0" name=""/>
        <dsp:cNvSpPr/>
      </dsp:nvSpPr>
      <dsp:spPr>
        <a:xfrm>
          <a:off x="0" y="114795"/>
          <a:ext cx="5159896" cy="81080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/>
            <a:t>Ocenění zpracované certifikovaným odhadcem</a:t>
          </a:r>
          <a:endParaRPr lang="en-US" sz="2100" kern="1200" dirty="0"/>
        </a:p>
      </dsp:txBody>
      <dsp:txXfrm>
        <a:off x="39580" y="154375"/>
        <a:ext cx="5080736" cy="731649"/>
      </dsp:txXfrm>
    </dsp:sp>
    <dsp:sp modelId="{43A5B921-CAF7-4B02-83BF-FC49FB192E0C}">
      <dsp:nvSpPr>
        <dsp:cNvPr id="0" name=""/>
        <dsp:cNvSpPr/>
      </dsp:nvSpPr>
      <dsp:spPr>
        <a:xfrm>
          <a:off x="0" y="925605"/>
          <a:ext cx="5159896" cy="1564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27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600" kern="1200" dirty="0"/>
            <a:t>Banka sežene odhadce.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600" kern="1200" dirty="0"/>
            <a:t>Objedná ocenění.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600" kern="1200" dirty="0"/>
            <a:t>Pořídí list vlastnictví nutný k ocenění.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600" kern="1200" dirty="0"/>
            <a:t>Odhadce stanoví cenu do 8 pracovních dní.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cs-CZ" sz="1600" kern="1200" dirty="0"/>
        </a:p>
      </dsp:txBody>
      <dsp:txXfrm>
        <a:off x="0" y="925605"/>
        <a:ext cx="5159896" cy="1564920"/>
      </dsp:txXfrm>
    </dsp:sp>
    <dsp:sp modelId="{FE0DBB19-989A-4A9F-B992-B181E051CE94}">
      <dsp:nvSpPr>
        <dsp:cNvPr id="0" name=""/>
        <dsp:cNvSpPr/>
      </dsp:nvSpPr>
      <dsp:spPr>
        <a:xfrm>
          <a:off x="0" y="2490525"/>
          <a:ext cx="5159896" cy="81080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/>
            <a:t>Ocenění pomocí cenové mapy</a:t>
          </a:r>
          <a:endParaRPr lang="en-US" sz="2100" kern="1200" dirty="0"/>
        </a:p>
      </dsp:txBody>
      <dsp:txXfrm>
        <a:off x="39580" y="2530105"/>
        <a:ext cx="5080736" cy="731649"/>
      </dsp:txXfrm>
    </dsp:sp>
    <dsp:sp modelId="{43E9996F-BD88-49C7-9AF6-764AE6E54E67}">
      <dsp:nvSpPr>
        <dsp:cNvPr id="0" name=""/>
        <dsp:cNvSpPr/>
      </dsp:nvSpPr>
      <dsp:spPr>
        <a:xfrm>
          <a:off x="0" y="3301335"/>
          <a:ext cx="5159896" cy="1043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27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600" kern="1200" dirty="0"/>
            <a:t>Extrémně rychlé v řádu minut.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600" kern="1200" dirty="0"/>
            <a:t>Použitelné pro bytové jednotky.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600" kern="1200" dirty="0"/>
            <a:t>Zdarma.</a:t>
          </a:r>
        </a:p>
      </dsp:txBody>
      <dsp:txXfrm>
        <a:off x="0" y="3301335"/>
        <a:ext cx="5159896" cy="10432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437B20-43CA-471D-BF75-EAA2B967C7AF}">
      <dsp:nvSpPr>
        <dsp:cNvPr id="0" name=""/>
        <dsp:cNvSpPr/>
      </dsp:nvSpPr>
      <dsp:spPr>
        <a:xfrm>
          <a:off x="2844800" y="1422399"/>
          <a:ext cx="2235200" cy="2235200"/>
        </a:xfrm>
        <a:prstGeom prst="gear9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/>
            <a:t>Hypotéka</a:t>
          </a:r>
          <a:endParaRPr lang="en-US" sz="1700" kern="1200" dirty="0"/>
        </a:p>
      </dsp:txBody>
      <dsp:txXfrm>
        <a:off x="3294175" y="1945984"/>
        <a:ext cx="1336450" cy="1148939"/>
      </dsp:txXfrm>
    </dsp:sp>
    <dsp:sp modelId="{88CCBC49-8652-4800-90C5-B98128ECF650}">
      <dsp:nvSpPr>
        <dsp:cNvPr id="0" name=""/>
        <dsp:cNvSpPr/>
      </dsp:nvSpPr>
      <dsp:spPr>
        <a:xfrm>
          <a:off x="1544320" y="894079"/>
          <a:ext cx="1625600" cy="1625600"/>
        </a:xfrm>
        <a:prstGeom prst="gear6">
          <a:avLst/>
        </a:prstGeom>
        <a:solidFill>
          <a:schemeClr val="accent5">
            <a:hueOff val="-1502551"/>
            <a:satOff val="842"/>
            <a:lumOff val="5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/>
            <a:t>Vázaný účet</a:t>
          </a:r>
          <a:endParaRPr lang="en-US" sz="1700" kern="1200" dirty="0"/>
        </a:p>
      </dsp:txBody>
      <dsp:txXfrm>
        <a:off x="1953570" y="1305802"/>
        <a:ext cx="807100" cy="802154"/>
      </dsp:txXfrm>
    </dsp:sp>
    <dsp:sp modelId="{FAE47C99-B261-46F0-9AF5-57BF90FBBF8F}">
      <dsp:nvSpPr>
        <dsp:cNvPr id="0" name=""/>
        <dsp:cNvSpPr/>
      </dsp:nvSpPr>
      <dsp:spPr>
        <a:xfrm>
          <a:off x="2944297" y="1043710"/>
          <a:ext cx="2749296" cy="2749296"/>
        </a:xfrm>
        <a:prstGeom prst="circularArrow">
          <a:avLst>
            <a:gd name="adj1" fmla="val 4878"/>
            <a:gd name="adj2" fmla="val 312630"/>
            <a:gd name="adj3" fmla="val 3133259"/>
            <a:gd name="adj4" fmla="val 15234156"/>
            <a:gd name="adj5" fmla="val 5691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255F2C-7D3F-45F3-86CC-DBD61257883F}">
      <dsp:nvSpPr>
        <dsp:cNvPr id="0" name=""/>
        <dsp:cNvSpPr/>
      </dsp:nvSpPr>
      <dsp:spPr>
        <a:xfrm>
          <a:off x="1256429" y="534955"/>
          <a:ext cx="2078736" cy="207873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5">
            <a:hueOff val="-1502551"/>
            <a:satOff val="842"/>
            <a:lumOff val="509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F28D6B-9F05-47DC-B53E-4ED03D45738C}">
      <dsp:nvSpPr>
        <dsp:cNvPr id="0" name=""/>
        <dsp:cNvSpPr/>
      </dsp:nvSpPr>
      <dsp:spPr>
        <a:xfrm>
          <a:off x="1443275" y="266803"/>
          <a:ext cx="3348990" cy="1046559"/>
        </a:xfrm>
        <a:prstGeom prst="rect">
          <a:avLst/>
        </a:prstGeom>
        <a:solidFill>
          <a:schemeClr val="lt1">
            <a:alpha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887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/>
            <a:t>Bezpečí</a:t>
          </a:r>
          <a:endParaRPr lang="en-US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dirty="0"/>
            <a:t>Nezávislá instituce.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dirty="0"/>
            <a:t>Stabilní finanční ústav.</a:t>
          </a:r>
          <a:endParaRPr lang="en-US" sz="1600" kern="1200" dirty="0"/>
        </a:p>
      </dsp:txBody>
      <dsp:txXfrm>
        <a:off x="1443275" y="266803"/>
        <a:ext cx="3348990" cy="1046559"/>
      </dsp:txXfrm>
    </dsp:sp>
    <dsp:sp modelId="{BB0C827D-4584-4212-B000-6074891C6810}">
      <dsp:nvSpPr>
        <dsp:cNvPr id="0" name=""/>
        <dsp:cNvSpPr/>
      </dsp:nvSpPr>
      <dsp:spPr>
        <a:xfrm>
          <a:off x="1303734" y="115633"/>
          <a:ext cx="732591" cy="10988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7000" r="-8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A867CD-B310-46B3-87AC-57195EA0D91B}">
      <dsp:nvSpPr>
        <dsp:cNvPr id="0" name=""/>
        <dsp:cNvSpPr/>
      </dsp:nvSpPr>
      <dsp:spPr>
        <a:xfrm>
          <a:off x="1443275" y="1584305"/>
          <a:ext cx="3348990" cy="1046559"/>
        </a:xfrm>
        <a:prstGeom prst="rect">
          <a:avLst/>
        </a:prstGeom>
        <a:solidFill>
          <a:schemeClr val="lt1">
            <a:alpha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887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/>
            <a:t>Výhodná cena</a:t>
          </a:r>
          <a:endParaRPr lang="en-US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dirty="0"/>
            <a:t>Jednotná cena bez ohledu na výši částky.</a:t>
          </a:r>
          <a:endParaRPr lang="en-US" sz="1600" kern="1200" dirty="0"/>
        </a:p>
      </dsp:txBody>
      <dsp:txXfrm>
        <a:off x="1443275" y="1584305"/>
        <a:ext cx="3348990" cy="1046559"/>
      </dsp:txXfrm>
    </dsp:sp>
    <dsp:sp modelId="{BA33FA96-9635-4DBB-9184-7E38255A910A}">
      <dsp:nvSpPr>
        <dsp:cNvPr id="0" name=""/>
        <dsp:cNvSpPr/>
      </dsp:nvSpPr>
      <dsp:spPr>
        <a:xfrm>
          <a:off x="1303734" y="1433135"/>
          <a:ext cx="732591" cy="1098887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97FC20-DF8F-4081-B8AE-CB9814F47D1B}">
      <dsp:nvSpPr>
        <dsp:cNvPr id="0" name=""/>
        <dsp:cNvSpPr/>
      </dsp:nvSpPr>
      <dsp:spPr>
        <a:xfrm>
          <a:off x="1443275" y="2901807"/>
          <a:ext cx="3348990" cy="1046559"/>
        </a:xfrm>
        <a:prstGeom prst="rect">
          <a:avLst/>
        </a:prstGeom>
        <a:solidFill>
          <a:schemeClr val="lt1">
            <a:alpha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887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/>
            <a:t>Pohodlí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dirty="0"/>
            <a:t>Vše na jednom místě.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dirty="0"/>
            <a:t>Bez nutnosti právníka.</a:t>
          </a:r>
        </a:p>
      </dsp:txBody>
      <dsp:txXfrm>
        <a:off x="1443275" y="2901807"/>
        <a:ext cx="3348990" cy="1046559"/>
      </dsp:txXfrm>
    </dsp:sp>
    <dsp:sp modelId="{B3873420-DB42-4C82-A079-1EEB2502DED1}">
      <dsp:nvSpPr>
        <dsp:cNvPr id="0" name=""/>
        <dsp:cNvSpPr/>
      </dsp:nvSpPr>
      <dsp:spPr>
        <a:xfrm>
          <a:off x="1303734" y="2750637"/>
          <a:ext cx="732591" cy="10988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3000" r="-5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D2F584-678A-4421-A045-AB55632FD237}">
      <dsp:nvSpPr>
        <dsp:cNvPr id="0" name=""/>
        <dsp:cNvSpPr/>
      </dsp:nvSpPr>
      <dsp:spPr>
        <a:xfrm rot="5400000">
          <a:off x="551316" y="871085"/>
          <a:ext cx="758092" cy="86306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2A85902-2706-4B92-A60E-2ECFE16D3F45}">
      <dsp:nvSpPr>
        <dsp:cNvPr id="0" name=""/>
        <dsp:cNvSpPr/>
      </dsp:nvSpPr>
      <dsp:spPr>
        <a:xfrm>
          <a:off x="350468" y="30724"/>
          <a:ext cx="1276181" cy="893285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/>
            <a:t>Prodávající i kupující</a:t>
          </a:r>
          <a:endParaRPr lang="en-US" sz="1600" kern="1200" dirty="0"/>
        </a:p>
      </dsp:txBody>
      <dsp:txXfrm>
        <a:off x="394082" y="74338"/>
        <a:ext cx="1188953" cy="806057"/>
      </dsp:txXfrm>
    </dsp:sp>
    <dsp:sp modelId="{B9C169E5-D516-4BB2-9DBD-F441D78700E1}">
      <dsp:nvSpPr>
        <dsp:cNvPr id="0" name=""/>
        <dsp:cNvSpPr/>
      </dsp:nvSpPr>
      <dsp:spPr>
        <a:xfrm>
          <a:off x="1618801" y="72008"/>
          <a:ext cx="2030424" cy="7219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/>
            <a:t>Uzavření smlouvy </a:t>
          </a:r>
          <a:br>
            <a:rPr lang="cs-CZ" sz="1200" kern="1200" dirty="0"/>
          </a:br>
          <a:r>
            <a:rPr lang="cs-CZ" sz="1200" kern="1200" dirty="0"/>
            <a:t>o vázaném účtu v bance.</a:t>
          </a:r>
          <a:endParaRPr lang="en-US" sz="1200" kern="1200" dirty="0"/>
        </a:p>
      </dsp:txBody>
      <dsp:txXfrm>
        <a:off x="1618801" y="72008"/>
        <a:ext cx="2030424" cy="721992"/>
      </dsp:txXfrm>
    </dsp:sp>
    <dsp:sp modelId="{5BF8E2A0-FF7D-481D-94C1-1389CA4634E8}">
      <dsp:nvSpPr>
        <dsp:cNvPr id="0" name=""/>
        <dsp:cNvSpPr/>
      </dsp:nvSpPr>
      <dsp:spPr>
        <a:xfrm rot="5400000">
          <a:off x="1873947" y="1874539"/>
          <a:ext cx="758092" cy="86306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-270256"/>
            <a:satOff val="-10435"/>
            <a:lumOff val="273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525ADAE-4C93-436B-BC85-D0D9D63B0633}">
      <dsp:nvSpPr>
        <dsp:cNvPr id="0" name=""/>
        <dsp:cNvSpPr/>
      </dsp:nvSpPr>
      <dsp:spPr>
        <a:xfrm>
          <a:off x="1673098" y="1034178"/>
          <a:ext cx="1276181" cy="893285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3">
                <a:hueOff val="-141626"/>
                <a:satOff val="-4352"/>
                <a:lumOff val="-2647"/>
                <a:alphaOff val="0"/>
                <a:shade val="51000"/>
                <a:satMod val="130000"/>
              </a:schemeClr>
            </a:gs>
            <a:gs pos="80000">
              <a:schemeClr val="accent3">
                <a:hueOff val="-141626"/>
                <a:satOff val="-4352"/>
                <a:lumOff val="-2647"/>
                <a:alphaOff val="0"/>
                <a:shade val="93000"/>
                <a:satMod val="130000"/>
              </a:schemeClr>
            </a:gs>
            <a:gs pos="100000">
              <a:schemeClr val="accent3">
                <a:hueOff val="-141626"/>
                <a:satOff val="-4352"/>
                <a:lumOff val="-26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/>
            <a:t>Kupující</a:t>
          </a:r>
          <a:endParaRPr lang="en-US" sz="1600" kern="1200" dirty="0"/>
        </a:p>
      </dsp:txBody>
      <dsp:txXfrm>
        <a:off x="1716712" y="1077792"/>
        <a:ext cx="1188953" cy="806057"/>
      </dsp:txXfrm>
    </dsp:sp>
    <dsp:sp modelId="{9C7374C8-C1A5-43FC-A8B9-3CE11CEAF217}">
      <dsp:nvSpPr>
        <dsp:cNvPr id="0" name=""/>
        <dsp:cNvSpPr/>
      </dsp:nvSpPr>
      <dsp:spPr>
        <a:xfrm>
          <a:off x="2986954" y="1080119"/>
          <a:ext cx="3323637" cy="7219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/>
            <a:t>Složení kupní ceny na vázaný účet.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/>
            <a:t>Lze načerpáním hypotéky.</a:t>
          </a:r>
          <a:endParaRPr lang="en-US" sz="1200" kern="1200" dirty="0"/>
        </a:p>
      </dsp:txBody>
      <dsp:txXfrm>
        <a:off x="2986954" y="1080119"/>
        <a:ext cx="3323637" cy="721992"/>
      </dsp:txXfrm>
    </dsp:sp>
    <dsp:sp modelId="{B1D2C6F9-5F24-431D-9136-B257387A4497}">
      <dsp:nvSpPr>
        <dsp:cNvPr id="0" name=""/>
        <dsp:cNvSpPr/>
      </dsp:nvSpPr>
      <dsp:spPr>
        <a:xfrm rot="5400000">
          <a:off x="3196577" y="2877993"/>
          <a:ext cx="758092" cy="86306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-540512"/>
            <a:satOff val="-20869"/>
            <a:lumOff val="546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8491060-283C-4C68-8B84-74E23932C8C2}">
      <dsp:nvSpPr>
        <dsp:cNvPr id="0" name=""/>
        <dsp:cNvSpPr/>
      </dsp:nvSpPr>
      <dsp:spPr>
        <a:xfrm>
          <a:off x="2995728" y="2037633"/>
          <a:ext cx="1276181" cy="893285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3">
                <a:hueOff val="-283253"/>
                <a:satOff val="-8704"/>
                <a:lumOff val="-5294"/>
                <a:alphaOff val="0"/>
                <a:shade val="51000"/>
                <a:satMod val="130000"/>
              </a:schemeClr>
            </a:gs>
            <a:gs pos="80000">
              <a:schemeClr val="accent3">
                <a:hueOff val="-283253"/>
                <a:satOff val="-8704"/>
                <a:lumOff val="-5294"/>
                <a:alphaOff val="0"/>
                <a:shade val="93000"/>
                <a:satMod val="130000"/>
              </a:schemeClr>
            </a:gs>
            <a:gs pos="100000">
              <a:schemeClr val="accent3">
                <a:hueOff val="-283253"/>
                <a:satOff val="-8704"/>
                <a:lumOff val="-52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/>
            <a:t>Prodávající i kupující</a:t>
          </a:r>
          <a:endParaRPr lang="en-US" sz="1600" kern="1200" dirty="0"/>
        </a:p>
      </dsp:txBody>
      <dsp:txXfrm>
        <a:off x="3039342" y="2081247"/>
        <a:ext cx="1188953" cy="806057"/>
      </dsp:txXfrm>
    </dsp:sp>
    <dsp:sp modelId="{2E02979F-E83E-4811-8315-B6FC9FC36E5B}">
      <dsp:nvSpPr>
        <dsp:cNvPr id="0" name=""/>
        <dsp:cNvSpPr/>
      </dsp:nvSpPr>
      <dsp:spPr>
        <a:xfrm>
          <a:off x="4283099" y="2088230"/>
          <a:ext cx="2694605" cy="7219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/>
            <a:t>Uzavření kupní smlouvy </a:t>
          </a:r>
          <a:br>
            <a:rPr lang="cs-CZ" sz="1200" kern="1200" dirty="0"/>
          </a:br>
          <a:r>
            <a:rPr lang="cs-CZ" sz="1200" kern="1200" dirty="0"/>
            <a:t>na nemovitost.</a:t>
          </a:r>
          <a:endParaRPr lang="en-US" sz="1200" kern="1200" dirty="0"/>
        </a:p>
      </dsp:txBody>
      <dsp:txXfrm>
        <a:off x="4283099" y="2088230"/>
        <a:ext cx="2694605" cy="721992"/>
      </dsp:txXfrm>
    </dsp:sp>
    <dsp:sp modelId="{BEEEFD20-CA6B-4C2B-971D-8A84C96DCF3F}">
      <dsp:nvSpPr>
        <dsp:cNvPr id="0" name=""/>
        <dsp:cNvSpPr/>
      </dsp:nvSpPr>
      <dsp:spPr>
        <a:xfrm rot="5400000">
          <a:off x="4519207" y="3881448"/>
          <a:ext cx="758092" cy="86306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-810768"/>
            <a:satOff val="-31304"/>
            <a:lumOff val="819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8923EA3-1A5B-4604-8CFD-F27B97EE4F44}">
      <dsp:nvSpPr>
        <dsp:cNvPr id="0" name=""/>
        <dsp:cNvSpPr/>
      </dsp:nvSpPr>
      <dsp:spPr>
        <a:xfrm>
          <a:off x="4318358" y="3041087"/>
          <a:ext cx="1276181" cy="893285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3">
                <a:hueOff val="-424879"/>
                <a:satOff val="-13055"/>
                <a:lumOff val="-7941"/>
                <a:alphaOff val="0"/>
                <a:shade val="51000"/>
                <a:satMod val="130000"/>
              </a:schemeClr>
            </a:gs>
            <a:gs pos="80000">
              <a:schemeClr val="accent3">
                <a:hueOff val="-424879"/>
                <a:satOff val="-13055"/>
                <a:lumOff val="-7941"/>
                <a:alphaOff val="0"/>
                <a:shade val="93000"/>
                <a:satMod val="130000"/>
              </a:schemeClr>
            </a:gs>
            <a:gs pos="100000">
              <a:schemeClr val="accent3">
                <a:hueOff val="-424879"/>
                <a:satOff val="-13055"/>
                <a:lumOff val="-794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0" kern="1200" dirty="0"/>
            <a:t>Prodávající či kupující</a:t>
          </a:r>
          <a:endParaRPr lang="en-US" sz="1600" b="0" kern="1200" dirty="0"/>
        </a:p>
      </dsp:txBody>
      <dsp:txXfrm>
        <a:off x="4361972" y="3084701"/>
        <a:ext cx="1188953" cy="806057"/>
      </dsp:txXfrm>
    </dsp:sp>
    <dsp:sp modelId="{DC7BB85F-D2C4-40F2-B351-6B0BB5D1C724}">
      <dsp:nvSpPr>
        <dsp:cNvPr id="0" name=""/>
        <dsp:cNvSpPr/>
      </dsp:nvSpPr>
      <dsp:spPr>
        <a:xfrm>
          <a:off x="5567275" y="3096341"/>
          <a:ext cx="2616230" cy="7219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b="0" kern="1200" dirty="0"/>
            <a:t>Vložení kupní smlouvy do katastru nemovitostí.</a:t>
          </a:r>
          <a:endParaRPr lang="en-US" sz="1200" b="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b="0" kern="1200" dirty="0"/>
            <a:t>Převod vlastnického práva.</a:t>
          </a:r>
          <a:endParaRPr lang="en-US" sz="1200" b="0" kern="1200" dirty="0"/>
        </a:p>
      </dsp:txBody>
      <dsp:txXfrm>
        <a:off x="5567275" y="3096341"/>
        <a:ext cx="2616230" cy="721992"/>
      </dsp:txXfrm>
    </dsp:sp>
    <dsp:sp modelId="{6A04C4D5-5974-47FF-AFE8-9A1DF3590A19}">
      <dsp:nvSpPr>
        <dsp:cNvPr id="0" name=""/>
        <dsp:cNvSpPr/>
      </dsp:nvSpPr>
      <dsp:spPr>
        <a:xfrm>
          <a:off x="5640989" y="4044541"/>
          <a:ext cx="1276181" cy="893285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3">
                <a:hueOff val="-566505"/>
                <a:satOff val="-17407"/>
                <a:lumOff val="-10588"/>
                <a:alphaOff val="0"/>
                <a:shade val="51000"/>
                <a:satMod val="130000"/>
              </a:schemeClr>
            </a:gs>
            <a:gs pos="80000">
              <a:schemeClr val="accent3">
                <a:hueOff val="-566505"/>
                <a:satOff val="-17407"/>
                <a:lumOff val="-10588"/>
                <a:alphaOff val="0"/>
                <a:shade val="93000"/>
                <a:satMod val="130000"/>
              </a:schemeClr>
            </a:gs>
            <a:gs pos="100000">
              <a:schemeClr val="accent3">
                <a:hueOff val="-566505"/>
                <a:satOff val="-17407"/>
                <a:lumOff val="-105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0" kern="1200" dirty="0"/>
            <a:t>Banka</a:t>
          </a:r>
          <a:endParaRPr lang="en-US" sz="1600" b="0" kern="1200" dirty="0"/>
        </a:p>
      </dsp:txBody>
      <dsp:txXfrm>
        <a:off x="5684603" y="4088155"/>
        <a:ext cx="1188953" cy="806057"/>
      </dsp:txXfrm>
    </dsp:sp>
    <dsp:sp modelId="{48B16B2A-4285-4970-A667-D07DFC0A84D2}">
      <dsp:nvSpPr>
        <dsp:cNvPr id="0" name=""/>
        <dsp:cNvSpPr/>
      </dsp:nvSpPr>
      <dsp:spPr>
        <a:xfrm>
          <a:off x="6933088" y="4143000"/>
          <a:ext cx="1407109" cy="7219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b="0" kern="1200" dirty="0"/>
            <a:t>Uvolnění peněz </a:t>
          </a:r>
          <a:br>
            <a:rPr lang="cs-CZ" sz="1200" b="0" kern="1200" dirty="0"/>
          </a:br>
          <a:r>
            <a:rPr lang="cs-CZ" sz="1200" b="0" kern="1200" dirty="0"/>
            <a:t>z vázaného účtu prodávajícímu. </a:t>
          </a:r>
          <a:endParaRPr lang="en-US" sz="1200" b="0" kern="1200" dirty="0"/>
        </a:p>
      </dsp:txBody>
      <dsp:txXfrm>
        <a:off x="6933088" y="4143000"/>
        <a:ext cx="1407109" cy="7219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>
              <a:latin typeface="Arial" panose="020B0604020202020204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2F97D1-DF6D-4302-B991-7C2C00D4736A}" type="datetimeFigureOut">
              <a:rPr lang="cs-CZ" smtClean="0">
                <a:latin typeface="Arial" panose="020B0604020202020204" pitchFamily="34" charset="0"/>
              </a:rPr>
              <a:pPr/>
              <a:t>11.12.2019</a:t>
            </a:fld>
            <a:endParaRPr lang="cs-CZ" dirty="0">
              <a:latin typeface="Arial" panose="020B0604020202020204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>
              <a:latin typeface="Arial" panose="020B0604020202020204" pitchFamily="34" charset="0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DD555-0A73-4BAE-A2C9-92EC6EA1559B}" type="slidenum">
              <a:rPr lang="cs-CZ" smtClean="0">
                <a:latin typeface="Arial" panose="020B0604020202020204" pitchFamily="34" charset="0"/>
              </a:rPr>
              <a:pPr/>
              <a:t>‹#›</a:t>
            </a:fld>
            <a:endParaRPr 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023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13292C8A-CF8C-4532-A877-A3F0628B068A}" type="datetimeFigureOut">
              <a:rPr lang="cs-CZ" smtClean="0"/>
              <a:pPr/>
              <a:t>11.12.2019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849B5C6E-9187-426E-90DE-B6840C2CEB62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3242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B5C6E-9187-426E-90DE-B6840C2CEB62}" type="slidenum">
              <a:rPr lang="cs-CZ" smtClean="0"/>
              <a:pPr/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0473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tiff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:\Users\Pavla\Desktop\pozadi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7"/>
            <a:ext cx="9144000" cy="6856413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4139952" y="2247007"/>
            <a:ext cx="4318248" cy="1470025"/>
          </a:xfrm>
        </p:spPr>
        <p:txBody>
          <a:bodyPr anchor="t">
            <a:normAutofit/>
          </a:bodyPr>
          <a:lstStyle>
            <a:lvl1pPr>
              <a:defRPr sz="24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vložíte nadpis.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4139952" y="3933056"/>
            <a:ext cx="4320480" cy="936104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Kliknutím vložíte podnadpis.</a:t>
            </a:r>
          </a:p>
        </p:txBody>
      </p:sp>
      <p:pic>
        <p:nvPicPr>
          <p:cNvPr id="6" name="Picture 2" descr="C:\Users\Pavla\Documents\Pája\PRACE\PPT_RB\png\RB_PPT_slides-1-2_logo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7791" y="260648"/>
            <a:ext cx="1946209" cy="864095"/>
          </a:xfrm>
          <a:prstGeom prst="rect">
            <a:avLst/>
          </a:prstGeom>
          <a:noFill/>
        </p:spPr>
      </p:pic>
      <p:pic>
        <p:nvPicPr>
          <p:cNvPr id="10" name="Picture 8" descr="C:\Users\Pavla\Documents\Pája\PRACE\PPT_RB\png (2)\RB_PPT_slides-1_kriz.png"/>
          <p:cNvPicPr>
            <a:picLocks noChangeAspect="1" noChangeArrowheads="1"/>
          </p:cNvPicPr>
          <p:nvPr userDrawn="1"/>
        </p:nvPicPr>
        <p:blipFill>
          <a:blip r:embed="rId4" cstate="print"/>
          <a:srcRect l="20822"/>
          <a:stretch>
            <a:fillRect/>
          </a:stretch>
        </p:blipFill>
        <p:spPr bwMode="auto">
          <a:xfrm>
            <a:off x="0" y="2852936"/>
            <a:ext cx="3424627" cy="4005064"/>
          </a:xfrm>
          <a:prstGeom prst="rect">
            <a:avLst/>
          </a:prstGeom>
          <a:noFill/>
        </p:spPr>
      </p:pic>
      <p:pic>
        <p:nvPicPr>
          <p:cNvPr id="7" name="Picture 6" descr="1410_banka_roku_podpodpis_364x150_C_FINAL.tif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9"/>
            <a:ext cx="2271856" cy="9359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 - logo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404664"/>
            <a:ext cx="6995120" cy="576064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457200" y="1340768"/>
            <a:ext cx="4040188" cy="639762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 sz="1600" b="0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cs-CZ" dirty="0"/>
              <a:t>Kliknutím vložíte text.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457200" y="2060848"/>
            <a:ext cx="4040188" cy="4608512"/>
          </a:xfrm>
        </p:spPr>
        <p:txBody>
          <a:bodyPr/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cs-CZ" dirty="0"/>
              <a:t>Kliknutím vložíte text.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GB" dirty="0"/>
          </a:p>
          <a:p>
            <a:pPr lvl="5"/>
            <a:r>
              <a:rPr lang="en-GB" dirty="0" err="1"/>
              <a:t>Šestá</a:t>
            </a:r>
            <a:r>
              <a:rPr lang="en-GB" dirty="0"/>
              <a:t> </a:t>
            </a:r>
            <a:r>
              <a:rPr lang="en-GB" dirty="0" err="1"/>
              <a:t>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340768"/>
            <a:ext cx="4041775" cy="639762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 sz="1600" b="0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cs-CZ" dirty="0"/>
              <a:t>Kliknutím vložíte text.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 hasCustomPrompt="1"/>
          </p:nvPr>
        </p:nvSpPr>
        <p:spPr>
          <a:xfrm>
            <a:off x="4645025" y="2060848"/>
            <a:ext cx="4041775" cy="3528392"/>
          </a:xfrm>
        </p:spPr>
        <p:txBody>
          <a:bodyPr/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cs-CZ" dirty="0"/>
              <a:t>Kliknutím vložíte text.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GB" dirty="0"/>
          </a:p>
          <a:p>
            <a:pPr lvl="5"/>
            <a:r>
              <a:rPr lang="en-GB" dirty="0" err="1"/>
              <a:t>Šestá</a:t>
            </a:r>
            <a:r>
              <a:rPr lang="en-GB" dirty="0"/>
              <a:t> </a:t>
            </a:r>
            <a:r>
              <a:rPr lang="en-GB" dirty="0" err="1"/>
              <a:t>úroveň</a:t>
            </a:r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6CD87F0-D85C-43F2-901A-A4F4E1D5AF8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 - logod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7668344" y="332656"/>
            <a:ext cx="14756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0" i="0" dirty="0">
              <a:latin typeface="Arial" panose="020B0604020202020204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404664"/>
            <a:ext cx="6995120" cy="576064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457200" y="1340768"/>
            <a:ext cx="4040188" cy="639762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 sz="1600" b="0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cs-CZ" dirty="0"/>
              <a:t>Kliknutím vložíte text.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457200" y="2060848"/>
            <a:ext cx="4040188" cy="4608512"/>
          </a:xfrm>
        </p:spPr>
        <p:txBody>
          <a:bodyPr>
            <a:normAutofit/>
          </a:bodyPr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cs-CZ" dirty="0"/>
              <a:t>Kliknutím vložíte text.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GB" dirty="0"/>
          </a:p>
          <a:p>
            <a:pPr lvl="5"/>
            <a:r>
              <a:rPr lang="en-GB" dirty="0" err="1"/>
              <a:t>Šestá</a:t>
            </a:r>
            <a:r>
              <a:rPr lang="en-GB" dirty="0"/>
              <a:t> </a:t>
            </a:r>
            <a:r>
              <a:rPr lang="en-GB" dirty="0" err="1"/>
              <a:t>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340768"/>
            <a:ext cx="4041775" cy="639762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 sz="1600" b="0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cs-CZ" dirty="0"/>
              <a:t>Kliknutím vložíte text.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 hasCustomPrompt="1"/>
          </p:nvPr>
        </p:nvSpPr>
        <p:spPr>
          <a:xfrm>
            <a:off x="4645025" y="2060848"/>
            <a:ext cx="4041775" cy="3528392"/>
          </a:xfrm>
        </p:spPr>
        <p:txBody>
          <a:bodyPr>
            <a:normAutofit/>
          </a:bodyPr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cs-CZ" dirty="0"/>
              <a:t>Kliknutím vložíte text.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GB" dirty="0"/>
          </a:p>
          <a:p>
            <a:pPr lvl="5"/>
            <a:r>
              <a:rPr lang="en-GB" dirty="0" err="1"/>
              <a:t>Šestá</a:t>
            </a:r>
            <a:r>
              <a:rPr lang="en-GB" dirty="0"/>
              <a:t> </a:t>
            </a:r>
            <a:r>
              <a:rPr lang="en-GB" dirty="0" err="1"/>
              <a:t>úroveň</a:t>
            </a:r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8192976" y="615603"/>
            <a:ext cx="442392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6CD87F0-D85C-43F2-901A-A4F4E1D5AF8E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8" name="Picture 2" descr="C:\Users\Pavla\Documents\Pája\PRACE\PPT_RB\png\RB_PPT_slides-1-2_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4344" y="5805264"/>
            <a:ext cx="1459656" cy="64807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 s obrázkem - logo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404664"/>
            <a:ext cx="6995120" cy="576064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nadpis.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4644008" y="1340768"/>
            <a:ext cx="4042792" cy="639762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cs-CZ" dirty="0"/>
              <a:t>KLIKNUTÍM VLOŽÍTE TEXT.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 hasCustomPrompt="1"/>
          </p:nvPr>
        </p:nvSpPr>
        <p:spPr>
          <a:xfrm>
            <a:off x="4644008" y="2060848"/>
            <a:ext cx="4042792" cy="3528392"/>
          </a:xfrm>
        </p:spPr>
        <p:txBody>
          <a:bodyPr/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cs-CZ" dirty="0"/>
              <a:t>Kliknutím vložíte text.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GB" dirty="0"/>
          </a:p>
          <a:p>
            <a:pPr lvl="5"/>
            <a:r>
              <a:rPr lang="en-GB" dirty="0" err="1"/>
              <a:t>Šestá</a:t>
            </a:r>
            <a:r>
              <a:rPr lang="en-GB" dirty="0"/>
              <a:t> </a:t>
            </a:r>
            <a:r>
              <a:rPr lang="en-GB" dirty="0" err="1"/>
              <a:t>úroveň</a:t>
            </a:r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6CD87F0-D85C-43F2-901A-A4F4E1D5AF8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Zástupný symbol pro text 4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340768"/>
            <a:ext cx="1306488" cy="288032"/>
          </a:xfrm>
          <a:solidFill>
            <a:schemeClr val="bg1"/>
          </a:solidFill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 sz="8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cs-CZ" dirty="0"/>
              <a:t>KLIKNUTÍM VLOŽTE FOTO.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 s obrázkem - logod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7668344" y="332656"/>
            <a:ext cx="14756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0" i="0" dirty="0">
              <a:latin typeface="Arial" panose="020B0604020202020204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404664"/>
            <a:ext cx="6995120" cy="576064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nadpis.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4644008" y="1340768"/>
            <a:ext cx="4042792" cy="639762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cs-CZ" dirty="0"/>
              <a:t>KLIKNUTÍM VLOŽÍTE TEXT.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 hasCustomPrompt="1"/>
          </p:nvPr>
        </p:nvSpPr>
        <p:spPr>
          <a:xfrm>
            <a:off x="4644008" y="2060848"/>
            <a:ext cx="4042792" cy="3528392"/>
          </a:xfrm>
        </p:spPr>
        <p:txBody>
          <a:bodyPr>
            <a:normAutofit/>
          </a:bodyPr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cs-CZ" dirty="0"/>
              <a:t>Kliknutím vložíte text.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GB" dirty="0"/>
          </a:p>
          <a:p>
            <a:pPr lvl="5"/>
            <a:r>
              <a:rPr lang="en-GB" dirty="0" err="1"/>
              <a:t>Šestá</a:t>
            </a:r>
            <a:r>
              <a:rPr lang="en-GB" dirty="0"/>
              <a:t> </a:t>
            </a:r>
            <a:r>
              <a:rPr lang="en-GB" dirty="0" err="1"/>
              <a:t>úroveň</a:t>
            </a:r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8192976" y="615603"/>
            <a:ext cx="442392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6CD87F0-D85C-43F2-901A-A4F4E1D5AF8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Zástupný symbol pro text 4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340768"/>
            <a:ext cx="1306488" cy="288032"/>
          </a:xfrm>
          <a:solidFill>
            <a:schemeClr val="bg1"/>
          </a:solidFill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 sz="8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cs-CZ" dirty="0"/>
              <a:t>KLIKNUTÍM VLOŽTE FOTO.</a:t>
            </a:r>
          </a:p>
        </p:txBody>
      </p:sp>
      <p:pic>
        <p:nvPicPr>
          <p:cNvPr id="8" name="Picture 2" descr="C:\Users\Pavla\Documents\Pája\PRACE\PPT_RB\png\RB_PPT_slides-1-2_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4344" y="5805264"/>
            <a:ext cx="1459656" cy="64807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 s obrázkem2 - logo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404664"/>
            <a:ext cx="6995120" cy="576064"/>
          </a:xfrm>
        </p:spPr>
        <p:txBody>
          <a:bodyPr/>
          <a:lstStyle/>
          <a:p>
            <a:r>
              <a:rPr lang="cs-CZ" dirty="0"/>
              <a:t>Kliknutím vložíte nadpis.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457200" y="4869160"/>
            <a:ext cx="6995120" cy="1800200"/>
          </a:xfrm>
        </p:spPr>
        <p:txBody>
          <a:bodyPr>
            <a:normAutofit/>
          </a:bodyPr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 sz="1600" b="0"/>
            </a:lvl1pPr>
          </a:lstStyle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cs-CZ" dirty="0"/>
              <a:t>Kliknutím vložíte text.</a:t>
            </a:r>
            <a:r>
              <a:rPr lang="en-GB" dirty="0"/>
              <a:t> 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6CD87F0-D85C-43F2-901A-A4F4E1D5AF8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340768"/>
            <a:ext cx="1306488" cy="288032"/>
          </a:xfrm>
          <a:solidFill>
            <a:schemeClr val="bg1"/>
          </a:solidFill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 sz="8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cs-CZ" dirty="0"/>
              <a:t>KLIKNUTÍM VLOŽTE FOTO.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 s obrázkem2 - logod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7668344" y="332656"/>
            <a:ext cx="14756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0" i="0" dirty="0">
              <a:latin typeface="Arial" panose="020B0604020202020204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404664"/>
            <a:ext cx="6995120" cy="576064"/>
          </a:xfrm>
        </p:spPr>
        <p:txBody>
          <a:bodyPr/>
          <a:lstStyle/>
          <a:p>
            <a:r>
              <a:rPr lang="cs-CZ" dirty="0"/>
              <a:t>Kliknutím vložíte nadpis.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457200" y="4869160"/>
            <a:ext cx="6995120" cy="1800200"/>
          </a:xfrm>
        </p:spPr>
        <p:txBody>
          <a:bodyPr>
            <a:normAutofit/>
          </a:bodyPr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 sz="1600" b="0"/>
            </a:lvl1pPr>
          </a:lstStyle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cs-CZ" dirty="0"/>
              <a:t>Kliknutím vložíte text.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192976" y="615603"/>
            <a:ext cx="442392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6CD87F0-D85C-43F2-901A-A4F4E1D5AF8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340768"/>
            <a:ext cx="1306488" cy="288032"/>
          </a:xfrm>
          <a:solidFill>
            <a:schemeClr val="bg1"/>
          </a:solidFill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 sz="8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cs-CZ" dirty="0"/>
              <a:t>KLIKNUTÍM VLOŽTE FOTO.</a:t>
            </a:r>
          </a:p>
        </p:txBody>
      </p:sp>
      <p:pic>
        <p:nvPicPr>
          <p:cNvPr id="7" name="Picture 2" descr="C:\Users\Pavla\Documents\Pája\PRACE\PPT_RB\png\RB_PPT_slides-1-2_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4344" y="5805264"/>
            <a:ext cx="1459656" cy="64807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 - logo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1340768"/>
            <a:ext cx="3008313" cy="936104"/>
          </a:xfrm>
        </p:spPr>
        <p:txBody>
          <a:bodyPr anchor="b">
            <a:normAutofit/>
          </a:bodyPr>
          <a:lstStyle>
            <a:lvl1pPr algn="l"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vložíte nadpis.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3564706" y="1340768"/>
            <a:ext cx="5111750" cy="4248472"/>
          </a:xfrm>
        </p:spPr>
        <p:txBody>
          <a:bodyPr>
            <a:normAutofit/>
          </a:bodyPr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2000"/>
            </a:lvl8pPr>
            <a:lvl9pPr>
              <a:defRPr sz="2000"/>
            </a:lvl9pPr>
          </a:lstStyle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cs-CZ" dirty="0"/>
              <a:t>Kliknutím vložíte text.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GB" dirty="0"/>
          </a:p>
          <a:p>
            <a:pPr lvl="5"/>
            <a:r>
              <a:rPr lang="en-GB" dirty="0" err="1"/>
              <a:t>Šestá</a:t>
            </a:r>
            <a:r>
              <a:rPr lang="en-GB" dirty="0"/>
              <a:t> </a:t>
            </a:r>
            <a:r>
              <a:rPr lang="en-GB" dirty="0" err="1"/>
              <a:t>úroveň</a:t>
            </a:r>
            <a:endParaRPr lang="en-GB" dirty="0"/>
          </a:p>
          <a:p>
            <a:pPr lvl="6"/>
            <a:r>
              <a:rPr lang="en-GB" dirty="0" err="1"/>
              <a:t>Sedmá</a:t>
            </a:r>
            <a:r>
              <a:rPr lang="en-GB" dirty="0"/>
              <a:t> </a:t>
            </a:r>
            <a:r>
              <a:rPr lang="en-GB" dirty="0" err="1"/>
              <a:t>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2276872"/>
            <a:ext cx="3008313" cy="439248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cs-CZ" dirty="0"/>
              <a:t>Kliknutím vložíte text.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6CD87F0-D85C-43F2-901A-A4F4E1D5AF8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 - logod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>
          <a:xfrm>
            <a:off x="7668344" y="332656"/>
            <a:ext cx="14756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0" i="0" dirty="0">
              <a:latin typeface="Arial" panose="020B0604020202020204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1340768"/>
            <a:ext cx="3008313" cy="936104"/>
          </a:xfrm>
        </p:spPr>
        <p:txBody>
          <a:bodyPr anchor="b">
            <a:normAutofit/>
          </a:bodyPr>
          <a:lstStyle>
            <a:lvl1pPr algn="l"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vložíte nadpis.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3564706" y="1340768"/>
            <a:ext cx="5111750" cy="4248472"/>
          </a:xfrm>
        </p:spPr>
        <p:txBody>
          <a:bodyPr>
            <a:normAutofit/>
          </a:bodyPr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2000"/>
            </a:lvl8pPr>
            <a:lvl9pPr>
              <a:defRPr sz="2000"/>
            </a:lvl9pPr>
          </a:lstStyle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cs-CZ" dirty="0"/>
              <a:t>Kliknutím vložíte text.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GB" dirty="0"/>
          </a:p>
          <a:p>
            <a:pPr lvl="5"/>
            <a:r>
              <a:rPr lang="en-GB" dirty="0" err="1"/>
              <a:t>Šestá</a:t>
            </a:r>
            <a:r>
              <a:rPr lang="en-GB" dirty="0"/>
              <a:t> </a:t>
            </a:r>
            <a:r>
              <a:rPr lang="en-GB" dirty="0" err="1"/>
              <a:t>úroveň</a:t>
            </a:r>
            <a:endParaRPr lang="en-GB" dirty="0"/>
          </a:p>
          <a:p>
            <a:pPr lvl="6"/>
            <a:r>
              <a:rPr lang="en-GB" dirty="0" err="1"/>
              <a:t>Sedmá</a:t>
            </a:r>
            <a:r>
              <a:rPr lang="en-GB" dirty="0"/>
              <a:t> </a:t>
            </a:r>
            <a:r>
              <a:rPr lang="en-GB" dirty="0" err="1"/>
              <a:t>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2276872"/>
            <a:ext cx="3008313" cy="439248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cs-CZ" dirty="0"/>
              <a:t>Kliknutím vložíte text.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192976" y="615603"/>
            <a:ext cx="442392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6CD87F0-D85C-43F2-901A-A4F4E1D5AF8E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6" name="Picture 2" descr="C:\Users\Pavla\Documents\Pája\PRACE\PPT_RB\png\RB_PPT_slides-1-2_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4344" y="5805264"/>
            <a:ext cx="1459656" cy="64807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 - logo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404664"/>
            <a:ext cx="6995120" cy="576064"/>
          </a:xfrm>
        </p:spPr>
        <p:txBody>
          <a:bodyPr/>
          <a:lstStyle/>
          <a:p>
            <a:r>
              <a:rPr lang="cs-CZ" dirty="0"/>
              <a:t>Kliknutím vložíte nadpis.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6CD87F0-D85C-43F2-901A-A4F4E1D5AF8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 - logod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 userDrawn="1"/>
        </p:nvSpPr>
        <p:spPr>
          <a:xfrm>
            <a:off x="7668344" y="332656"/>
            <a:ext cx="14756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0" i="0" dirty="0">
              <a:latin typeface="Arial" panose="020B0604020202020204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404664"/>
            <a:ext cx="6995120" cy="576064"/>
          </a:xfrm>
        </p:spPr>
        <p:txBody>
          <a:bodyPr/>
          <a:lstStyle/>
          <a:p>
            <a:r>
              <a:rPr lang="cs-CZ" dirty="0"/>
              <a:t>Kliknutím vložíte nadpis.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192976" y="620688"/>
            <a:ext cx="442392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6CD87F0-D85C-43F2-901A-A4F4E1D5AF8E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7" name="Picture 2" descr="C:\Users\Pavla\Documents\Pája\PRACE\PPT_RB\png\RB_PPT_slides-1-2_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4344" y="5805264"/>
            <a:ext cx="1459656" cy="64807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Pavla\Desktop\pozadi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7"/>
            <a:ext cx="9144000" cy="6856413"/>
          </a:xfrm>
          <a:prstGeom prst="rect">
            <a:avLst/>
          </a:prstGeom>
          <a:noFill/>
        </p:spPr>
      </p:pic>
      <p:pic>
        <p:nvPicPr>
          <p:cNvPr id="1032" name="Picture 8" descr="C:\Users\Pavla\Documents\Pája\PRACE\PPT_RB\png (2)\RB_PPT_slides-1_kriz.png"/>
          <p:cNvPicPr>
            <a:picLocks noChangeAspect="1" noChangeArrowheads="1"/>
          </p:cNvPicPr>
          <p:nvPr userDrawn="1"/>
        </p:nvPicPr>
        <p:blipFill>
          <a:blip r:embed="rId3" cstate="print"/>
          <a:srcRect t="2047" r="17126" b="16053"/>
          <a:stretch>
            <a:fillRect/>
          </a:stretch>
        </p:blipFill>
        <p:spPr bwMode="auto">
          <a:xfrm>
            <a:off x="1649666" y="0"/>
            <a:ext cx="7494334" cy="68580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469776" y="2967087"/>
            <a:ext cx="2806080" cy="1470025"/>
          </a:xfrm>
        </p:spPr>
        <p:txBody>
          <a:bodyPr anchor="t">
            <a:noAutofit/>
          </a:bodyPr>
          <a:lstStyle>
            <a:lvl1pPr algn="l">
              <a:defRPr sz="24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vložíte nadpis.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467544" y="4700736"/>
            <a:ext cx="2808312" cy="96051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 sz="1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cs-CZ" dirty="0"/>
              <a:t>Kliknutím vložíte podnadpis.</a:t>
            </a:r>
          </a:p>
        </p:txBody>
      </p:sp>
      <p:pic>
        <p:nvPicPr>
          <p:cNvPr id="13" name="Picture 2" descr="C:\Users\Pavla\Documents\Pája\PRACE\PPT_RB\png\RB_PPT_slides-1-2_logo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97791" y="260648"/>
            <a:ext cx="1946209" cy="86409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 - logo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6CD87F0-D85C-43F2-901A-A4F4E1D5AF8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 - logod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 userDrawn="1"/>
        </p:nvSpPr>
        <p:spPr>
          <a:xfrm>
            <a:off x="7668344" y="332656"/>
            <a:ext cx="14756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0" i="0" dirty="0">
              <a:latin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192976" y="620688"/>
            <a:ext cx="442392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6CD87F0-D85C-43F2-901A-A4F4E1D5AF8E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3" name="Picture 2" descr="C:\Users\Pavla\Documents\Pája\PRACE\PPT_RB\png\RB_PPT_slides-1-2_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4344" y="5805264"/>
            <a:ext cx="1459656" cy="64807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ředělový sníme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Pavla\Desktop\pozadi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7"/>
            <a:ext cx="9144000" cy="6856413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467544" y="3471143"/>
            <a:ext cx="3816424" cy="965969"/>
          </a:xfrm>
        </p:spPr>
        <p:txBody>
          <a:bodyPr anchor="t">
            <a:noAutofit/>
          </a:bodyPr>
          <a:lstStyle>
            <a:lvl1pPr algn="l">
              <a:defRPr sz="24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vložíte nadpis.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467544" y="4772744"/>
            <a:ext cx="3816424" cy="96051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 sz="1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cs-CZ" dirty="0"/>
              <a:t>Kliknutím vložíte podnadpis.</a:t>
            </a:r>
          </a:p>
        </p:txBody>
      </p:sp>
      <p:pic>
        <p:nvPicPr>
          <p:cNvPr id="2050" name="Picture 2" descr="C:\Users\Pavla\Documents\Pája\PRACE\PPT_RB\png (2)\RB_PPT_slides-3-5_kriz.png"/>
          <p:cNvPicPr>
            <a:picLocks noChangeAspect="1" noChangeArrowheads="1"/>
          </p:cNvPicPr>
          <p:nvPr userDrawn="1"/>
        </p:nvPicPr>
        <p:blipFill>
          <a:blip r:embed="rId3" cstate="print"/>
          <a:srcRect r="18961" b="8382"/>
          <a:stretch>
            <a:fillRect/>
          </a:stretch>
        </p:blipFill>
        <p:spPr bwMode="auto">
          <a:xfrm>
            <a:off x="4371476" y="1836182"/>
            <a:ext cx="4772524" cy="502181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ředělový sníme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avla\Desktop\pozadi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3"/>
            <a:ext cx="9144000" cy="6846887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467544" y="3471143"/>
            <a:ext cx="3816424" cy="965969"/>
          </a:xfrm>
        </p:spPr>
        <p:txBody>
          <a:bodyPr anchor="t">
            <a:noAutofit/>
          </a:bodyPr>
          <a:lstStyle>
            <a:lvl1pPr algn="l">
              <a:defRPr sz="24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vložíte nadpis.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467544" y="4772744"/>
            <a:ext cx="3816424" cy="96051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 sz="1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cs-CZ" dirty="0"/>
              <a:t>Kliknutím vložíte podnadpis.</a:t>
            </a:r>
          </a:p>
        </p:txBody>
      </p:sp>
      <p:pic>
        <p:nvPicPr>
          <p:cNvPr id="2050" name="Picture 2" descr="C:\Users\Pavla\Documents\Pája\PRACE\PPT_RB\png (2)\RB_PPT_slides-3-5_kriz.png"/>
          <p:cNvPicPr>
            <a:picLocks noChangeAspect="1" noChangeArrowheads="1"/>
          </p:cNvPicPr>
          <p:nvPr userDrawn="1"/>
        </p:nvPicPr>
        <p:blipFill>
          <a:blip r:embed="rId3" cstate="print"/>
          <a:srcRect r="18961" b="8382"/>
          <a:stretch>
            <a:fillRect/>
          </a:stretch>
        </p:blipFill>
        <p:spPr bwMode="auto">
          <a:xfrm>
            <a:off x="4371476" y="1836182"/>
            <a:ext cx="4772524" cy="502181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ředělový sníme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avla\Desktop\pozadi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483" y="6350"/>
            <a:ext cx="9152483" cy="685165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467544" y="3471143"/>
            <a:ext cx="3816424" cy="965969"/>
          </a:xfrm>
        </p:spPr>
        <p:txBody>
          <a:bodyPr anchor="t">
            <a:noAutofit/>
          </a:bodyPr>
          <a:lstStyle>
            <a:lvl1pPr algn="l">
              <a:defRPr sz="24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vložíte nadpis.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467544" y="4772744"/>
            <a:ext cx="3816424" cy="96051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 sz="1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cs-CZ" dirty="0"/>
              <a:t>Kliknutím vložíte podnadpis.</a:t>
            </a:r>
          </a:p>
        </p:txBody>
      </p:sp>
      <p:pic>
        <p:nvPicPr>
          <p:cNvPr id="2050" name="Picture 2" descr="C:\Users\Pavla\Documents\Pája\PRACE\PPT_RB\png (2)\RB_PPT_slides-3-5_kriz.png"/>
          <p:cNvPicPr>
            <a:picLocks noChangeAspect="1" noChangeArrowheads="1"/>
          </p:cNvPicPr>
          <p:nvPr userDrawn="1"/>
        </p:nvPicPr>
        <p:blipFill>
          <a:blip r:embed="rId3" cstate="print"/>
          <a:srcRect r="18961" b="8382"/>
          <a:stretch>
            <a:fillRect/>
          </a:stretch>
        </p:blipFill>
        <p:spPr bwMode="auto">
          <a:xfrm>
            <a:off x="4371476" y="1836182"/>
            <a:ext cx="4772524" cy="502181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 - logo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404664"/>
            <a:ext cx="6995120" cy="576064"/>
          </a:xfrm>
        </p:spPr>
        <p:txBody>
          <a:bodyPr/>
          <a:lstStyle/>
          <a:p>
            <a:r>
              <a:rPr lang="cs-CZ" dirty="0"/>
              <a:t>Kliknutím vložíte nadpis.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457200" y="1340768"/>
            <a:ext cx="6995120" cy="5328592"/>
          </a:xfrm>
        </p:spPr>
        <p:txBody>
          <a:bodyPr>
            <a:normAutofit/>
          </a:bodyPr>
          <a:lstStyle>
            <a:lvl1pPr marL="0">
              <a:buFont typeface="Wingdings" pitchFamily="2" charset="2"/>
              <a:buChar char="§"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cs-CZ" smtClean="0">
                <a:effectLst/>
              </a:defRPr>
            </a:lvl7pPr>
          </a:lstStyle>
          <a:p>
            <a:pPr lvl="0"/>
            <a:r>
              <a:rPr lang="cs-CZ" dirty="0"/>
              <a:t>Kliknutím vložíte text.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GB" dirty="0"/>
          </a:p>
          <a:p>
            <a:pPr lvl="5"/>
            <a:r>
              <a:rPr lang="en-GB" dirty="0" err="1"/>
              <a:t>Šestá</a:t>
            </a:r>
            <a:r>
              <a:rPr lang="en-GB" dirty="0"/>
              <a:t> </a:t>
            </a:r>
            <a:r>
              <a:rPr lang="en-GB" dirty="0" err="1"/>
              <a:t>úroveň</a:t>
            </a:r>
            <a:endParaRPr lang="en-GB" dirty="0"/>
          </a:p>
          <a:p>
            <a:pPr marL="2971800" marR="0" lvl="6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dirty="0" err="1"/>
              <a:t>Sedmá</a:t>
            </a:r>
            <a:r>
              <a:rPr lang="en-GB" dirty="0"/>
              <a:t> </a:t>
            </a:r>
            <a:r>
              <a:rPr lang="cs-CZ" dirty="0">
                <a:solidFill>
                  <a:srgbClr val="303030"/>
                </a:solidFill>
                <a:effectLst/>
                <a:latin typeface="Arial" panose="020B0604020202020204" pitchFamily="34" charset="0"/>
              </a:rPr>
              <a:t>úroveň</a:t>
            </a:r>
          </a:p>
          <a:p>
            <a:pPr lvl="6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BD4B5FF-EFB1-4735-9F78-BE0143DE0338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 - logod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 userDrawn="1"/>
        </p:nvSpPr>
        <p:spPr>
          <a:xfrm>
            <a:off x="7668344" y="332656"/>
            <a:ext cx="14756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0" i="0" dirty="0">
              <a:latin typeface="Arial" panose="020B0604020202020204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404664"/>
            <a:ext cx="6995120" cy="576064"/>
          </a:xfrm>
        </p:spPr>
        <p:txBody>
          <a:bodyPr/>
          <a:lstStyle/>
          <a:p>
            <a:r>
              <a:rPr lang="cs-CZ" dirty="0"/>
              <a:t>Kliknutím vložíte nadpis.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457200" y="1340768"/>
            <a:ext cx="6995120" cy="5328592"/>
          </a:xfrm>
        </p:spPr>
        <p:txBody>
          <a:bodyPr>
            <a:normAutofit/>
          </a:bodyPr>
          <a:lstStyle>
            <a:lvl1pPr marL="0">
              <a:buFont typeface="Wingdings" pitchFamily="2" charset="2"/>
              <a:buChar char="§"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/>
            </a:lvl6pPr>
            <a:lvl7pPr>
              <a:defRPr sz="1600"/>
            </a:lvl7pPr>
          </a:lstStyle>
          <a:p>
            <a:pPr lvl="0"/>
            <a:r>
              <a:rPr lang="cs-CZ" dirty="0"/>
              <a:t>Kliknutím vložíte text.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GB" dirty="0"/>
          </a:p>
          <a:p>
            <a:pPr lvl="5"/>
            <a:r>
              <a:rPr lang="en-GB" dirty="0" err="1"/>
              <a:t>Šestá</a:t>
            </a:r>
            <a:r>
              <a:rPr lang="en-GB" dirty="0"/>
              <a:t> </a:t>
            </a:r>
            <a:r>
              <a:rPr lang="en-GB" dirty="0" err="1"/>
              <a:t>úroveň</a:t>
            </a:r>
            <a:endParaRPr lang="en-GB" dirty="0"/>
          </a:p>
          <a:p>
            <a:pPr lvl="6"/>
            <a:r>
              <a:rPr lang="en-GB" dirty="0" err="1"/>
              <a:t>Sedmá</a:t>
            </a:r>
            <a:r>
              <a:rPr lang="en-GB" dirty="0"/>
              <a:t> </a:t>
            </a:r>
            <a:r>
              <a:rPr lang="en-GB" dirty="0" err="1"/>
              <a:t>úroveň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192976" y="615603"/>
            <a:ext cx="442392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BD4B5FF-EFB1-4735-9F78-BE0143DE0338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7" name="Picture 2" descr="C:\Users\Pavla\Documents\Pája\PRACE\PPT_RB\png\RB_PPT_slides-1-2_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4344" y="5805264"/>
            <a:ext cx="1459656" cy="64807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- logo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404664"/>
            <a:ext cx="6995120" cy="576064"/>
          </a:xfrm>
        </p:spPr>
        <p:txBody>
          <a:bodyPr/>
          <a:lstStyle/>
          <a:p>
            <a:r>
              <a:rPr lang="cs-CZ" dirty="0"/>
              <a:t>Kliknutím vložíte nadpis.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457200" y="1340768"/>
            <a:ext cx="4038600" cy="5328592"/>
          </a:xfrm>
        </p:spPr>
        <p:txBody>
          <a:bodyPr>
            <a:normAutofit/>
          </a:bodyPr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cs-CZ" dirty="0"/>
              <a:t>KLIKNUTÍM VLOŽÍTE TEXT.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GB" dirty="0"/>
          </a:p>
          <a:p>
            <a:pPr lvl="5"/>
            <a:r>
              <a:rPr lang="en-GB" dirty="0" err="1"/>
              <a:t>Šestá</a:t>
            </a:r>
            <a:r>
              <a:rPr lang="en-GB" dirty="0"/>
              <a:t> </a:t>
            </a:r>
            <a:r>
              <a:rPr lang="en-GB" dirty="0" err="1"/>
              <a:t>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4648200" y="1340768"/>
            <a:ext cx="4038600" cy="4248472"/>
          </a:xfrm>
        </p:spPr>
        <p:txBody>
          <a:bodyPr>
            <a:normAutofit/>
          </a:bodyPr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 sz="160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cs-CZ" dirty="0"/>
              <a:t>KLIKNUTÍM VLOŽÍTE TEXT.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GB" dirty="0"/>
          </a:p>
          <a:p>
            <a:pPr lvl="5"/>
            <a:r>
              <a:rPr lang="en-GB" dirty="0" err="1"/>
              <a:t>Šestá</a:t>
            </a:r>
            <a:r>
              <a:rPr lang="en-GB" dirty="0"/>
              <a:t> </a:t>
            </a:r>
            <a:r>
              <a:rPr lang="en-GB" dirty="0" err="1"/>
              <a:t>úroveň</a:t>
            </a:r>
            <a:endParaRPr lang="en-GB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6CD87F0-D85C-43F2-901A-A4F4E1D5AF8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- logod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7668344" y="332656"/>
            <a:ext cx="14756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0" i="0" dirty="0">
              <a:latin typeface="Arial" panose="020B0604020202020204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404664"/>
            <a:ext cx="6995120" cy="576064"/>
          </a:xfrm>
        </p:spPr>
        <p:txBody>
          <a:bodyPr/>
          <a:lstStyle/>
          <a:p>
            <a:r>
              <a:rPr lang="cs-CZ" dirty="0"/>
              <a:t>Kliknutím vložíte nadpis.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457200" y="1340768"/>
            <a:ext cx="4038600" cy="5328592"/>
          </a:xfrm>
        </p:spPr>
        <p:txBody>
          <a:bodyPr>
            <a:normAutofit/>
          </a:bodyPr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cs-CZ" dirty="0"/>
              <a:t>KLIKNUTÍM VLOŽÍTE TEXT.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GB" dirty="0"/>
          </a:p>
          <a:p>
            <a:pPr lvl="5"/>
            <a:r>
              <a:rPr lang="en-GB" dirty="0" err="1"/>
              <a:t>Šestá</a:t>
            </a:r>
            <a:r>
              <a:rPr lang="en-GB" dirty="0"/>
              <a:t> </a:t>
            </a:r>
            <a:r>
              <a:rPr lang="en-GB" dirty="0" err="1"/>
              <a:t>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4648200" y="1340768"/>
            <a:ext cx="4038600" cy="4248472"/>
          </a:xfrm>
        </p:spPr>
        <p:txBody>
          <a:bodyPr>
            <a:normAutofit/>
          </a:bodyPr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 sz="160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cs-CZ" dirty="0"/>
              <a:t>KLIKNUTÍM VLOŽÍTE TEXT.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GB" dirty="0"/>
          </a:p>
          <a:p>
            <a:pPr lvl="5"/>
            <a:r>
              <a:rPr lang="en-GB" dirty="0" err="1"/>
              <a:t>Šestá</a:t>
            </a:r>
            <a:r>
              <a:rPr lang="en-GB" dirty="0"/>
              <a:t> </a:t>
            </a:r>
            <a:r>
              <a:rPr lang="en-GB" dirty="0" err="1"/>
              <a:t>úroveň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192976" y="620688"/>
            <a:ext cx="442392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6CD87F0-D85C-43F2-901A-A4F4E1D5AF8E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6" name="Picture 2" descr="C:\Users\Pavla\Documents\Pája\PRACE\PPT_RB\png\RB_PPT_slides-1-2_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4344" y="5805264"/>
            <a:ext cx="1459656" cy="64807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706712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vložíte nadpis.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8219256" cy="5328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vložíte text.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GB" dirty="0"/>
          </a:p>
          <a:p>
            <a:pPr lvl="5"/>
            <a:r>
              <a:rPr lang="en-GB" dirty="0" err="1"/>
              <a:t>Sdfsdsfsdf</a:t>
            </a:r>
            <a:endParaRPr lang="en-GB" dirty="0"/>
          </a:p>
          <a:p>
            <a:pPr lvl="6"/>
            <a:endParaRPr lang="en-GB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192976" y="6160219"/>
            <a:ext cx="4423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E9C811BC-350C-4EA0-A5CC-2A369EB90E5C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7" name="Picture 2" descr="C:\Users\Pavla\Documents\Pája\PRACE\PPT_RB\png\RB_PPT_slides-6_lista.png"/>
          <p:cNvPicPr>
            <a:picLocks noChangeAspect="1" noChangeArrowheads="1"/>
          </p:cNvPicPr>
          <p:nvPr userDrawn="1"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467544" y="1205922"/>
            <a:ext cx="8676456" cy="62838"/>
          </a:xfrm>
          <a:prstGeom prst="rect">
            <a:avLst/>
          </a:prstGeom>
          <a:noFill/>
        </p:spPr>
      </p:pic>
      <p:pic>
        <p:nvPicPr>
          <p:cNvPr id="8" name="Picture 2" descr="C:\Users\Pavla\Documents\Pája\PRACE\PPT_RB\png\RB_PPT_slides-1-2_logo.png"/>
          <p:cNvPicPr>
            <a:picLocks noChangeAspect="1" noChangeArrowheads="1"/>
          </p:cNvPicPr>
          <p:nvPr userDrawn="1"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7684344" y="404665"/>
            <a:ext cx="1459656" cy="648071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  <p:sldLayoutId id="2147483664" r:id="rId5"/>
    <p:sldLayoutId id="2147483650" r:id="rId6"/>
    <p:sldLayoutId id="2147483665" r:id="rId7"/>
    <p:sldLayoutId id="2147483652" r:id="rId8"/>
    <p:sldLayoutId id="2147483666" r:id="rId9"/>
    <p:sldLayoutId id="2147483668" r:id="rId10"/>
    <p:sldLayoutId id="2147483653" r:id="rId11"/>
    <p:sldLayoutId id="2147483658" r:id="rId12"/>
    <p:sldLayoutId id="2147483669" r:id="rId13"/>
    <p:sldLayoutId id="2147483671" r:id="rId14"/>
    <p:sldLayoutId id="2147483659" r:id="rId15"/>
    <p:sldLayoutId id="2147483656" r:id="rId16"/>
    <p:sldLayoutId id="2147483672" r:id="rId17"/>
    <p:sldLayoutId id="2147483654" r:id="rId18"/>
    <p:sldLayoutId id="2147483673" r:id="rId19"/>
    <p:sldLayoutId id="2147483655" r:id="rId20"/>
    <p:sldLayoutId id="2147483674" r:id="rId2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1800" b="1" kern="1200" cap="all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5DB2E"/>
        </a:buClr>
        <a:buSzPct val="120000"/>
        <a:buFont typeface="Wingdings" pitchFamily="2" charset="2"/>
        <a:buNone/>
        <a:defRPr sz="16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5DB2E"/>
        </a:buClr>
        <a:buSzPct val="120000"/>
        <a:buFont typeface="Wingdings" pitchFamily="2" charset="2"/>
        <a:buChar char="§"/>
        <a:defRPr sz="16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5DB2E"/>
        </a:buClr>
        <a:buSzPct val="120000"/>
        <a:buFont typeface="Wingdings" pitchFamily="2" charset="2"/>
        <a:buChar char="§"/>
        <a:defRPr sz="16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F5DB2E"/>
        </a:buClr>
        <a:buSzPct val="120000"/>
        <a:buFont typeface="Wingdings" pitchFamily="2" charset="2"/>
        <a:buChar char="§"/>
        <a:defRPr sz="16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F5DB2E"/>
        </a:buClr>
        <a:buSzPct val="120000"/>
        <a:buFont typeface="Wingdings" pitchFamily="2" charset="2"/>
        <a:buChar char="§"/>
        <a:defRPr sz="16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330116" y="2463031"/>
            <a:ext cx="5706380" cy="1470025"/>
          </a:xfrm>
        </p:spPr>
        <p:txBody>
          <a:bodyPr>
            <a:normAutofit fontScale="90000"/>
          </a:bodyPr>
          <a:lstStyle/>
          <a:p>
            <a:r>
              <a:rPr lang="cs-CZ" b="1" dirty="0" err="1"/>
              <a:t>HypotEČNÍ</a:t>
            </a:r>
            <a:r>
              <a:rPr lang="cs-CZ" b="1" dirty="0"/>
              <a:t> TRH VČERA, DNES A ZÍTRA </a:t>
            </a:r>
            <a:r>
              <a:rPr lang="cs-CZ" sz="1600" cap="none" dirty="0"/>
              <a:t>S</a:t>
            </a:r>
            <a:r>
              <a:rPr lang="cs-CZ" sz="1600" dirty="0"/>
              <a:t>…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sz="1800" cap="none" dirty="0"/>
              <a:t/>
            </a:r>
            <a:br>
              <a:rPr lang="cs-CZ" sz="1800" cap="none" dirty="0"/>
            </a:br>
            <a:r>
              <a:rPr lang="cs-CZ" sz="1800" b="1" cap="none" dirty="0"/>
              <a:t>Milanem Voldřichem</a:t>
            </a:r>
            <a:r>
              <a:rPr lang="cs-CZ" sz="1800" cap="none" dirty="0"/>
              <a:t>, ředitelem oddělení hypotečních produktů a</a:t>
            </a:r>
            <a:br>
              <a:rPr lang="cs-CZ" sz="1800" cap="none" dirty="0"/>
            </a:br>
            <a:r>
              <a:rPr lang="cs-CZ" sz="1800" cap="none" dirty="0"/>
              <a:t/>
            </a:r>
            <a:br>
              <a:rPr lang="cs-CZ" sz="1800" cap="none" dirty="0"/>
            </a:br>
            <a:r>
              <a:rPr lang="cs-CZ" sz="1800" b="1" cap="none" dirty="0"/>
              <a:t>Pavlem Borkem, </a:t>
            </a:r>
            <a:r>
              <a:rPr lang="cs-CZ" sz="1800" cap="none" dirty="0"/>
              <a:t>ředitelem sítě hypotečních center.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139952" y="3933056"/>
            <a:ext cx="4320480" cy="1368152"/>
          </a:xfrm>
        </p:spPr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Úrokové sazby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dirty="0"/>
              <a:t>Od začátku roku průměrné klientské úrokové sazby klesají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B5FF-EFB1-4735-9F78-BE0143DE0338}" type="slidenum">
              <a:rPr lang="cs-CZ" smtClean="0"/>
              <a:pPr/>
              <a:t>11</a:t>
            </a:fld>
            <a:endParaRPr lang="cs-CZ" dirty="0"/>
          </a:p>
        </p:txBody>
      </p:sp>
      <p:sp>
        <p:nvSpPr>
          <p:cNvPr id="13" name="TextBox 12"/>
          <p:cNvSpPr txBox="1"/>
          <p:nvPr/>
        </p:nvSpPr>
        <p:spPr>
          <a:xfrm>
            <a:off x="7618139" y="5465045"/>
            <a:ext cx="11496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i="1" dirty="0"/>
              <a:t>Zdroj: </a:t>
            </a:r>
            <a:r>
              <a:rPr lang="cs-CZ" sz="1000" i="1" dirty="0" err="1"/>
              <a:t>Hypoindex</a:t>
            </a:r>
            <a:endParaRPr lang="cs-CZ" i="1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218895300"/>
              </p:ext>
            </p:extLst>
          </p:nvPr>
        </p:nvGraphicFramePr>
        <p:xfrm>
          <a:off x="457200" y="1524155"/>
          <a:ext cx="8178168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7200" y="5624951"/>
            <a:ext cx="7643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cs-CZ" dirty="0"/>
              <a:t>Důvodem jsou jednak nižší ceny zdrojů na trhu, ale také nižší poptávka, která nutí banky více soupeřit.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5868144" y="1988840"/>
            <a:ext cx="0" cy="30243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2124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dirty="0"/>
              <a:t>Sazby klesají i přesto, že cena peněz na trhu roste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B5FF-EFB1-4735-9F78-BE0143DE0338}" type="slidenum">
              <a:rPr lang="cs-CZ" smtClean="0"/>
              <a:pPr/>
              <a:t>12</a:t>
            </a:fld>
            <a:endParaRPr lang="cs-CZ" dirty="0"/>
          </a:p>
        </p:txBody>
      </p:sp>
      <p:sp>
        <p:nvSpPr>
          <p:cNvPr id="13" name="TextBox 12"/>
          <p:cNvSpPr txBox="1"/>
          <p:nvPr/>
        </p:nvSpPr>
        <p:spPr>
          <a:xfrm>
            <a:off x="7618139" y="5465045"/>
            <a:ext cx="11496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i="1" dirty="0"/>
              <a:t>Zdroj: </a:t>
            </a:r>
            <a:r>
              <a:rPr lang="cs-CZ" sz="1000" i="1" dirty="0" err="1"/>
              <a:t>Hypoindex</a:t>
            </a:r>
            <a:endParaRPr lang="cs-CZ" i="1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728357876"/>
              </p:ext>
            </p:extLst>
          </p:nvPr>
        </p:nvGraphicFramePr>
        <p:xfrm>
          <a:off x="457200" y="1524155"/>
          <a:ext cx="8178168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93254" y="5808416"/>
            <a:ext cx="8342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cs-CZ" dirty="0"/>
              <a:t>Konkurence nutí banky absorbovat krátkodobé výkyvy na úkor svých marží.</a:t>
            </a:r>
          </a:p>
          <a:p>
            <a:pPr marL="342900" indent="-34290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cs-CZ" dirty="0"/>
              <a:t>Očekáváme návrat k růstu sazeb.</a:t>
            </a:r>
          </a:p>
        </p:txBody>
      </p:sp>
    </p:spTree>
    <p:extLst>
      <p:ext uri="{BB962C8B-B14F-4D97-AF65-F5344CB8AC3E}">
        <p14:creationId xmlns:p14="http://schemas.microsoft.com/office/powerpoint/2010/main" val="4107238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dirty="0"/>
              <a:t>Z dlouhodobého pohledu ceny hypoték výrazně poklesly na úkor bankovních marží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B5FF-EFB1-4735-9F78-BE0143DE0338}" type="slidenum">
              <a:rPr lang="cs-CZ" smtClean="0"/>
              <a:pPr/>
              <a:t>13</a:t>
            </a:fld>
            <a:endParaRPr lang="cs-CZ" dirty="0"/>
          </a:p>
        </p:txBody>
      </p:sp>
      <p:sp>
        <p:nvSpPr>
          <p:cNvPr id="13" name="TextBox 12"/>
          <p:cNvSpPr txBox="1"/>
          <p:nvPr/>
        </p:nvSpPr>
        <p:spPr>
          <a:xfrm>
            <a:off x="7426863" y="5378730"/>
            <a:ext cx="17171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i="1" dirty="0"/>
              <a:t>Zdroj: </a:t>
            </a:r>
            <a:r>
              <a:rPr lang="cs-CZ" sz="1000" i="1" dirty="0" err="1"/>
              <a:t>Hypoindex</a:t>
            </a:r>
            <a:r>
              <a:rPr lang="cs-CZ" sz="1000" i="1" dirty="0"/>
              <a:t>, Patria.cz</a:t>
            </a:r>
            <a:endParaRPr lang="cs-CZ" i="1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520560968"/>
              </p:ext>
            </p:extLst>
          </p:nvPr>
        </p:nvGraphicFramePr>
        <p:xfrm>
          <a:off x="457200" y="1524155"/>
          <a:ext cx="8178168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7200" y="5624951"/>
            <a:ext cx="7931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cs-CZ" dirty="0"/>
              <a:t>Žijeme v době téměř nulového rizika, marže bank už nemají kam klesat.</a:t>
            </a:r>
          </a:p>
          <a:p>
            <a:pPr marL="342900" indent="-34290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cs-CZ" dirty="0"/>
              <a:t>Do budoucna budou banky pružněji reagovat na změnu tržních sazeb.</a:t>
            </a:r>
          </a:p>
          <a:p>
            <a:pPr marL="342900" indent="-34290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cs-CZ" dirty="0"/>
              <a:t>Cenu hypoték výrazně ovlivní vývoj rizika a nesplácení.</a:t>
            </a:r>
          </a:p>
        </p:txBody>
      </p:sp>
    </p:spTree>
    <p:extLst>
      <p:ext uri="{BB962C8B-B14F-4D97-AF65-F5344CB8AC3E}">
        <p14:creationId xmlns:p14="http://schemas.microsoft.com/office/powerpoint/2010/main" val="1880747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Novinky </a:t>
            </a:r>
            <a:r>
              <a:rPr lang="cs-CZ" dirty="0" err="1"/>
              <a:t>raiffeisenbank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23664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6995120" cy="720080"/>
          </a:xfrm>
        </p:spPr>
        <p:txBody>
          <a:bodyPr>
            <a:normAutofit fontScale="90000"/>
          </a:bodyPr>
          <a:lstStyle/>
          <a:p>
            <a:r>
              <a:rPr lang="cs-CZ" dirty="0"/>
              <a:t>Při hledání nemovitosti ke koupi je radno mít zajištěno financování. Je velmi silná poptávka ale velmi malá nabídka nemovitostí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B5FF-EFB1-4735-9F78-BE0143DE0338}" type="slidenum">
              <a:rPr lang="cs-CZ" smtClean="0"/>
              <a:pPr/>
              <a:t>15</a:t>
            </a:fld>
            <a:endParaRPr lang="cs-CZ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605278"/>
            <a:ext cx="2857500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605278"/>
            <a:ext cx="2642616" cy="1600200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744353" y="3256546"/>
            <a:ext cx="2736304" cy="1008112"/>
          </a:xfrm>
          <a:prstGeom prst="wedgeRoundRectCallout">
            <a:avLst/>
          </a:prstGeom>
          <a:solidFill>
            <a:srgbClr val="33CC33">
              <a:alpha val="5176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„Dobrý den, volám na váš inzerát na prodej nemovitosti.“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755576" y="5002831"/>
            <a:ext cx="2736304" cy="1008112"/>
          </a:xfrm>
          <a:prstGeom prst="wedgeRoundRectCallout">
            <a:avLst/>
          </a:prstGeom>
          <a:solidFill>
            <a:srgbClr val="33CC33">
              <a:alpha val="5176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„Ještě ne, uvažuji o hypotéce.“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5126384" y="3878917"/>
            <a:ext cx="2736304" cy="1008112"/>
          </a:xfrm>
          <a:prstGeom prst="wedgeRoundRectCallout">
            <a:avLst/>
          </a:prstGeom>
          <a:solidFill>
            <a:srgbClr val="0066FF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„A máte zajištěné financování?“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5173228" y="5560468"/>
            <a:ext cx="2736304" cy="1008112"/>
          </a:xfrm>
          <a:prstGeom prst="wedgeRoundRectCallout">
            <a:avLst/>
          </a:prstGeom>
          <a:solidFill>
            <a:srgbClr val="0066FF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„Tak díky za zájem, </a:t>
            </a:r>
            <a:r>
              <a:rPr lang="cs-CZ" dirty="0" err="1">
                <a:solidFill>
                  <a:schemeClr val="tx1"/>
                </a:solidFill>
              </a:rPr>
              <a:t>nashledanou</a:t>
            </a:r>
            <a:r>
              <a:rPr lang="cs-CZ" dirty="0">
                <a:solidFill>
                  <a:schemeClr val="tx1"/>
                </a:solidFill>
              </a:rPr>
              <a:t>.“</a:t>
            </a:r>
          </a:p>
        </p:txBody>
      </p:sp>
    </p:spTree>
    <p:extLst>
      <p:ext uri="{BB962C8B-B14F-4D97-AF65-F5344CB8AC3E}">
        <p14:creationId xmlns:p14="http://schemas.microsoft.com/office/powerpoint/2010/main" val="28893056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Počet vkladů vlastnického práva Postupně klesá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140035"/>
              </p:ext>
            </p:extLst>
          </p:nvPr>
        </p:nvGraphicFramePr>
        <p:xfrm>
          <a:off x="457200" y="1341438"/>
          <a:ext cx="7931224" cy="4818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B5FF-EFB1-4735-9F78-BE0143DE0338}" type="slidenum">
              <a:rPr lang="cs-CZ" smtClean="0"/>
              <a:pPr/>
              <a:t>16</a:t>
            </a:fld>
            <a:endParaRPr lang="cs-CZ" dirty="0"/>
          </a:p>
        </p:txBody>
      </p:sp>
      <p:sp>
        <p:nvSpPr>
          <p:cNvPr id="8" name="TextBox 7"/>
          <p:cNvSpPr txBox="1"/>
          <p:nvPr/>
        </p:nvSpPr>
        <p:spPr>
          <a:xfrm>
            <a:off x="7836830" y="6019617"/>
            <a:ext cx="11031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i="1" dirty="0"/>
              <a:t>Zdroj: CUZK.CZ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31444274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dirty="0"/>
              <a:t>Na trhu se nabízí stále méně nemovitostí ke koupi. Zájem o ně ale roste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B5FF-EFB1-4735-9F78-BE0143DE0338}" type="slidenum">
              <a:rPr lang="cs-CZ" smtClean="0"/>
              <a:pPr/>
              <a:t>17</a:t>
            </a:fld>
            <a:endParaRPr lang="cs-CZ" dirty="0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850767588"/>
              </p:ext>
            </p:extLst>
          </p:nvPr>
        </p:nvGraphicFramePr>
        <p:xfrm>
          <a:off x="827584" y="1527031"/>
          <a:ext cx="7560840" cy="4386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500318" y="5913998"/>
            <a:ext cx="13853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i="1" dirty="0"/>
              <a:t>Zdroj: realitycechy.cz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8852443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dirty="0"/>
              <a:t>Byt se nabízí Jen 22 dní</a:t>
            </a:r>
            <a:br>
              <a:rPr lang="cs-CZ" dirty="0"/>
            </a:br>
            <a:r>
              <a:rPr lang="cs-CZ" dirty="0"/>
              <a:t>kdo jedná rychle vyhrává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B5FF-EFB1-4735-9F78-BE0143DE0338}" type="slidenum">
              <a:rPr lang="cs-CZ" smtClean="0"/>
              <a:pPr/>
              <a:t>18</a:t>
            </a:fld>
            <a:endParaRPr lang="cs-CZ" dirty="0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783620397"/>
              </p:ext>
            </p:extLst>
          </p:nvPr>
        </p:nvGraphicFramePr>
        <p:xfrm>
          <a:off x="976772" y="1628800"/>
          <a:ext cx="7437400" cy="434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35696" y="5992470"/>
            <a:ext cx="3240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Platí pro starší byt v Brně 2+1, 65 m2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00318" y="5913998"/>
            <a:ext cx="13853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i="1" dirty="0"/>
              <a:t>Zdroj: realitycechy.cz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20401907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6995120" cy="671876"/>
          </a:xfrm>
        </p:spPr>
        <p:txBody>
          <a:bodyPr>
            <a:normAutofit/>
          </a:bodyPr>
          <a:lstStyle/>
          <a:p>
            <a:r>
              <a:rPr lang="cs-CZ" dirty="0"/>
              <a:t>Zhoršuje se dostupnost bydlení</a:t>
            </a:r>
            <a:br>
              <a:rPr lang="cs-CZ" dirty="0"/>
            </a:br>
            <a:r>
              <a:rPr lang="cs-CZ" dirty="0"/>
              <a:t>ceny nemovitostí rostou rychleji než mzdy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B5FF-EFB1-4735-9F78-BE0143DE0338}" type="slidenum">
              <a:rPr lang="cs-CZ" smtClean="0"/>
              <a:pPr/>
              <a:t>19</a:t>
            </a:fld>
            <a:endParaRPr lang="cs-CZ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067" y="1340768"/>
            <a:ext cx="7312909" cy="43090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00318" y="5631051"/>
            <a:ext cx="14334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i="1" dirty="0"/>
              <a:t>Zdroj: eHypoexpert.cz</a:t>
            </a:r>
            <a:endParaRPr lang="cs-CZ" i="1" dirty="0"/>
          </a:p>
        </p:txBody>
      </p:sp>
      <p:sp>
        <p:nvSpPr>
          <p:cNvPr id="8" name="TextBox 7"/>
          <p:cNvSpPr txBox="1"/>
          <p:nvPr/>
        </p:nvSpPr>
        <p:spPr>
          <a:xfrm>
            <a:off x="622374" y="5939988"/>
            <a:ext cx="8342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cs-CZ" dirty="0"/>
              <a:t>Splátka hypotéky činí téměř 50 % čistého příjmu domácnosti v ČR.</a:t>
            </a:r>
          </a:p>
        </p:txBody>
      </p:sp>
    </p:spTree>
    <p:extLst>
      <p:ext uri="{BB962C8B-B14F-4D97-AF65-F5344CB8AC3E}">
        <p14:creationId xmlns:p14="http://schemas.microsoft.com/office/powerpoint/2010/main" val="2374122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Co se Dnes dozvíte?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B5FF-EFB1-4735-9F78-BE0143DE0338}" type="slidenum">
              <a:rPr lang="cs-CZ" smtClean="0"/>
              <a:pPr/>
              <a:t>2</a:t>
            </a:fld>
            <a:endParaRPr lang="cs-CZ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1844824"/>
            <a:ext cx="738760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cs-CZ" dirty="0"/>
              <a:t>Jaký byl reálný dopad poslední regulace na objem nových hypoték?</a:t>
            </a:r>
          </a:p>
          <a:p>
            <a:pPr marL="342900" indent="-342900">
              <a:buClr>
                <a:schemeClr val="accent5"/>
              </a:buClr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cs-CZ" dirty="0"/>
              <a:t>Jaké jsou reálné úrokové sazby a kam se budou vyvíjet?</a:t>
            </a:r>
          </a:p>
          <a:p>
            <a:pPr>
              <a:buClr>
                <a:schemeClr val="accent5"/>
              </a:buClr>
            </a:pPr>
            <a:endParaRPr lang="cs-CZ" dirty="0"/>
          </a:p>
          <a:p>
            <a:pPr marL="342900" indent="-34290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cs-CZ" dirty="0"/>
              <a:t>Jaké novinky připravila Raiffeisenbank pro klienty? </a:t>
            </a:r>
          </a:p>
        </p:txBody>
      </p:sp>
    </p:spTree>
    <p:extLst>
      <p:ext uri="{BB962C8B-B14F-4D97-AF65-F5344CB8AC3E}">
        <p14:creationId xmlns:p14="http://schemas.microsoft.com/office/powerpoint/2010/main" val="27107129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6995120" cy="720080"/>
          </a:xfrm>
        </p:spPr>
        <p:txBody>
          <a:bodyPr>
            <a:normAutofit/>
          </a:bodyPr>
          <a:lstStyle/>
          <a:p>
            <a:r>
              <a:rPr lang="cs-CZ" dirty="0"/>
              <a:t>Hypotéka naruby nabízí klid i pádné argumenty při hledání bydlení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162056" y="6160219"/>
            <a:ext cx="442392" cy="365125"/>
          </a:xfrm>
        </p:spPr>
        <p:txBody>
          <a:bodyPr/>
          <a:lstStyle/>
          <a:p>
            <a:fld id="{DBD4B5FF-EFB1-4735-9F78-BE0143DE0338}" type="slidenum">
              <a:rPr lang="cs-CZ" smtClean="0"/>
              <a:pPr/>
              <a:t>20</a:t>
            </a:fld>
            <a:endParaRPr lang="cs-CZ" dirty="0"/>
          </a:p>
        </p:txBody>
      </p:sp>
      <p:sp>
        <p:nvSpPr>
          <p:cNvPr id="6" name="Rounded Rectangle 5"/>
          <p:cNvSpPr/>
          <p:nvPr/>
        </p:nvSpPr>
        <p:spPr>
          <a:xfrm>
            <a:off x="458868" y="4405669"/>
            <a:ext cx="1114816" cy="1114816"/>
          </a:xfrm>
          <a:prstGeom prst="roundRect">
            <a:avLst>
              <a:gd name="adj" fmla="val 10000"/>
            </a:avLst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Rounded Rectangle 7"/>
          <p:cNvSpPr/>
          <p:nvPr/>
        </p:nvSpPr>
        <p:spPr>
          <a:xfrm>
            <a:off x="2142698" y="4405669"/>
            <a:ext cx="1114816" cy="1114816"/>
          </a:xfrm>
          <a:prstGeom prst="roundRect">
            <a:avLst>
              <a:gd name="adj" fmla="val 10000"/>
            </a:avLst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-455372"/>
              <a:satOff val="225"/>
              <a:lumOff val="226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9" name="Group 8"/>
          <p:cNvGrpSpPr/>
          <p:nvPr/>
        </p:nvGrpSpPr>
        <p:grpSpPr>
          <a:xfrm>
            <a:off x="2327607" y="4997162"/>
            <a:ext cx="1114816" cy="1114816"/>
            <a:chOff x="1914605" y="1960062"/>
            <a:chExt cx="1114816" cy="1114816"/>
          </a:xfrm>
          <a:solidFill>
            <a:schemeClr val="accent6">
              <a:lumMod val="75000"/>
            </a:schemeClr>
          </a:solidFill>
        </p:grpSpPr>
        <p:sp>
          <p:nvSpPr>
            <p:cNvPr id="23" name="Rounded Rectangle 22"/>
            <p:cNvSpPr/>
            <p:nvPr/>
          </p:nvSpPr>
          <p:spPr>
            <a:xfrm>
              <a:off x="1914605" y="1960062"/>
              <a:ext cx="1114816" cy="1114816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375638"/>
                <a:satOff val="210"/>
                <a:lumOff val="1274"/>
                <a:alphaOff val="0"/>
              </a:schemeClr>
            </a:fillRef>
            <a:effectRef idx="0">
              <a:schemeClr val="accent5">
                <a:hueOff val="-375638"/>
                <a:satOff val="210"/>
                <a:lumOff val="127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ounded Rectangle 8"/>
            <p:cNvSpPr txBox="1"/>
            <p:nvPr/>
          </p:nvSpPr>
          <p:spPr>
            <a:xfrm>
              <a:off x="1947257" y="1992714"/>
              <a:ext cx="1049512" cy="104951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200" kern="1200">
                  <a:solidFill>
                    <a:schemeClr val="bg1"/>
                  </a:solidFill>
                </a:rPr>
                <a:t>Podpis hypoteční smlouvy s předem dohodnutým rámcem</a:t>
              </a:r>
              <a:endParaRPr lang="en-US" sz="1200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3945170" y="4405669"/>
            <a:ext cx="1114816" cy="1114816"/>
          </a:xfrm>
          <a:prstGeom prst="roundRect">
            <a:avLst>
              <a:gd name="adj" fmla="val 10000"/>
            </a:avLst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-910745"/>
              <a:satOff val="451"/>
              <a:lumOff val="4533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1" name="Group 10"/>
          <p:cNvGrpSpPr/>
          <p:nvPr/>
        </p:nvGrpSpPr>
        <p:grpSpPr>
          <a:xfrm>
            <a:off x="4126370" y="5029814"/>
            <a:ext cx="1114816" cy="1114816"/>
            <a:chOff x="3642960" y="1960062"/>
            <a:chExt cx="1114816" cy="1114816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21" name="Rounded Rectangle 20"/>
            <p:cNvSpPr/>
            <p:nvPr/>
          </p:nvSpPr>
          <p:spPr>
            <a:xfrm>
              <a:off x="3642960" y="1960062"/>
              <a:ext cx="1114816" cy="1114816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51275"/>
                <a:satOff val="421"/>
                <a:lumOff val="2549"/>
                <a:alphaOff val="0"/>
              </a:schemeClr>
            </a:fillRef>
            <a:effectRef idx="0">
              <a:schemeClr val="accent5">
                <a:hueOff val="-751275"/>
                <a:satOff val="421"/>
                <a:lumOff val="254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ounded Rectangle 11"/>
            <p:cNvSpPr txBox="1"/>
            <p:nvPr/>
          </p:nvSpPr>
          <p:spPr>
            <a:xfrm>
              <a:off x="3675612" y="1992714"/>
              <a:ext cx="1049512" cy="104951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200" kern="1200">
                  <a:solidFill>
                    <a:schemeClr val="tx1"/>
                  </a:solidFill>
                </a:rPr>
                <a:t>Rok času na nalezení vysněné nemovitosti</a:t>
              </a:r>
              <a:endParaRPr lang="en-US" sz="12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5761610" y="4405669"/>
            <a:ext cx="1114816" cy="1114816"/>
          </a:xfrm>
          <a:prstGeom prst="roundRect">
            <a:avLst>
              <a:gd name="adj" fmla="val 10000"/>
            </a:avLst>
          </a:prstGeom>
          <a:blipFill rotWithShape="1">
            <a:blip r:embed="rId5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-1366117"/>
              <a:satOff val="676"/>
              <a:lumOff val="680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Rounded Rectangle 13"/>
          <p:cNvSpPr/>
          <p:nvPr/>
        </p:nvSpPr>
        <p:spPr>
          <a:xfrm>
            <a:off x="7580238" y="4380965"/>
            <a:ext cx="1114816" cy="1114816"/>
          </a:xfrm>
          <a:prstGeom prst="roundRect">
            <a:avLst>
              <a:gd name="adj" fmla="val 10000"/>
            </a:avLst>
          </a:prstGeom>
          <a:blipFill rotWithShape="1">
            <a:blip r:embed="rId6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-1821490"/>
              <a:satOff val="901"/>
              <a:lumOff val="9066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5" name="Group 14"/>
          <p:cNvGrpSpPr/>
          <p:nvPr/>
        </p:nvGrpSpPr>
        <p:grpSpPr>
          <a:xfrm>
            <a:off x="7748137" y="5022880"/>
            <a:ext cx="1114816" cy="1114816"/>
            <a:chOff x="7099670" y="1960062"/>
            <a:chExt cx="1114816" cy="1114816"/>
          </a:xfrm>
          <a:solidFill>
            <a:schemeClr val="accent6">
              <a:lumMod val="50000"/>
            </a:schemeClr>
          </a:solidFill>
        </p:grpSpPr>
        <p:sp>
          <p:nvSpPr>
            <p:cNvPr id="17" name="Rounded Rectangle 16"/>
            <p:cNvSpPr/>
            <p:nvPr/>
          </p:nvSpPr>
          <p:spPr>
            <a:xfrm>
              <a:off x="7099670" y="1960062"/>
              <a:ext cx="1114816" cy="1114816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1502551"/>
                <a:satOff val="842"/>
                <a:lumOff val="5098"/>
                <a:alphaOff val="0"/>
              </a:schemeClr>
            </a:fillRef>
            <a:effectRef idx="0">
              <a:schemeClr val="accent5">
                <a:hueOff val="-1502551"/>
                <a:satOff val="842"/>
                <a:lumOff val="509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ounded Rectangle 17"/>
            <p:cNvSpPr txBox="1"/>
            <p:nvPr/>
          </p:nvSpPr>
          <p:spPr>
            <a:xfrm>
              <a:off x="7132322" y="1992714"/>
              <a:ext cx="1049512" cy="104951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200" kern="1200" dirty="0">
                  <a:solidFill>
                    <a:schemeClr val="bg1"/>
                  </a:solidFill>
                </a:rPr>
                <a:t>Realizace koupě nemovitosti</a:t>
              </a:r>
              <a:endParaRPr lang="en-US" sz="1200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7" name="Rounded Rectangle 26"/>
          <p:cNvSpPr/>
          <p:nvPr/>
        </p:nvSpPr>
        <p:spPr>
          <a:xfrm>
            <a:off x="3945170" y="1966953"/>
            <a:ext cx="1114816" cy="1114816"/>
          </a:xfrm>
          <a:prstGeom prst="roundRect">
            <a:avLst>
              <a:gd name="adj" fmla="val 10000"/>
            </a:avLst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8" name="Group 27"/>
          <p:cNvGrpSpPr/>
          <p:nvPr/>
        </p:nvGrpSpPr>
        <p:grpSpPr>
          <a:xfrm>
            <a:off x="4130364" y="2615030"/>
            <a:ext cx="1114816" cy="1114816"/>
            <a:chOff x="3656753" y="1967007"/>
            <a:chExt cx="1114816" cy="1114816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45" name="Rounded Rectangle 44"/>
            <p:cNvSpPr/>
            <p:nvPr/>
          </p:nvSpPr>
          <p:spPr>
            <a:xfrm>
              <a:off x="3656753" y="1967007"/>
              <a:ext cx="1114816" cy="1114816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Rounded Rectangle 5"/>
            <p:cNvSpPr txBox="1"/>
            <p:nvPr/>
          </p:nvSpPr>
          <p:spPr>
            <a:xfrm>
              <a:off x="3689405" y="1999659"/>
              <a:ext cx="1049512" cy="104951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300" kern="1200" dirty="0">
                  <a:solidFill>
                    <a:schemeClr val="tx1"/>
                  </a:solidFill>
                </a:rPr>
                <a:t>Vyřízení hypotéky</a:t>
              </a:r>
              <a:endParaRPr lang="en-US" sz="13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9" name="Rounded Rectangle 28"/>
          <p:cNvSpPr/>
          <p:nvPr/>
        </p:nvSpPr>
        <p:spPr>
          <a:xfrm>
            <a:off x="5761610" y="1956769"/>
            <a:ext cx="1114816" cy="1114816"/>
          </a:xfrm>
          <a:prstGeom prst="roundRect">
            <a:avLst>
              <a:gd name="adj" fmla="val 10000"/>
            </a:avLst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-455372"/>
              <a:satOff val="225"/>
              <a:lumOff val="226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0" name="Group 29"/>
          <p:cNvGrpSpPr/>
          <p:nvPr/>
        </p:nvGrpSpPr>
        <p:grpSpPr>
          <a:xfrm>
            <a:off x="5960941" y="2615030"/>
            <a:ext cx="1114816" cy="1114816"/>
            <a:chOff x="5734804" y="2111019"/>
            <a:chExt cx="1114816" cy="1114816"/>
          </a:xfrm>
          <a:solidFill>
            <a:schemeClr val="accent6">
              <a:lumMod val="75000"/>
            </a:schemeClr>
          </a:solidFill>
        </p:grpSpPr>
        <p:sp>
          <p:nvSpPr>
            <p:cNvPr id="43" name="Rounded Rectangle 42"/>
            <p:cNvSpPr/>
            <p:nvPr/>
          </p:nvSpPr>
          <p:spPr>
            <a:xfrm>
              <a:off x="5734804" y="2111019"/>
              <a:ext cx="1114816" cy="1114816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375638"/>
                <a:satOff val="210"/>
                <a:lumOff val="1274"/>
                <a:alphaOff val="0"/>
              </a:schemeClr>
            </a:fillRef>
            <a:effectRef idx="0">
              <a:schemeClr val="accent5">
                <a:hueOff val="-375638"/>
                <a:satOff val="210"/>
                <a:lumOff val="127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Rounded Rectangle 8"/>
            <p:cNvSpPr txBox="1"/>
            <p:nvPr/>
          </p:nvSpPr>
          <p:spPr>
            <a:xfrm>
              <a:off x="5767456" y="2143671"/>
              <a:ext cx="1049512" cy="104951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300" kern="1200" dirty="0">
                  <a:solidFill>
                    <a:schemeClr val="bg1"/>
                  </a:solidFill>
                </a:rPr>
                <a:t>Podpis hypoteční smlouvy</a:t>
              </a:r>
              <a:endParaRPr lang="en-US" sz="1300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31" name="Rounded Rectangle 30"/>
          <p:cNvSpPr/>
          <p:nvPr/>
        </p:nvSpPr>
        <p:spPr>
          <a:xfrm>
            <a:off x="7563912" y="1967398"/>
            <a:ext cx="1114816" cy="1114816"/>
          </a:xfrm>
          <a:prstGeom prst="roundRect">
            <a:avLst>
              <a:gd name="adj" fmla="val 10000"/>
            </a:avLst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-910745"/>
              <a:satOff val="451"/>
              <a:lumOff val="4533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2" name="Group 31"/>
          <p:cNvGrpSpPr/>
          <p:nvPr/>
        </p:nvGrpSpPr>
        <p:grpSpPr>
          <a:xfrm>
            <a:off x="7763243" y="2621963"/>
            <a:ext cx="1114816" cy="1114816"/>
            <a:chOff x="7104439" y="2183025"/>
            <a:chExt cx="1114816" cy="1114816"/>
          </a:xfrm>
          <a:solidFill>
            <a:schemeClr val="accent6">
              <a:lumMod val="50000"/>
            </a:schemeClr>
          </a:solidFill>
        </p:grpSpPr>
        <p:sp>
          <p:nvSpPr>
            <p:cNvPr id="41" name="Rounded Rectangle 40"/>
            <p:cNvSpPr/>
            <p:nvPr/>
          </p:nvSpPr>
          <p:spPr>
            <a:xfrm>
              <a:off x="7104439" y="2183025"/>
              <a:ext cx="1114816" cy="1114816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51275"/>
                <a:satOff val="421"/>
                <a:lumOff val="2549"/>
                <a:alphaOff val="0"/>
              </a:schemeClr>
            </a:fillRef>
            <a:effectRef idx="0">
              <a:schemeClr val="accent5">
                <a:hueOff val="-751275"/>
                <a:satOff val="421"/>
                <a:lumOff val="254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Rounded Rectangle 11"/>
            <p:cNvSpPr txBox="1"/>
            <p:nvPr/>
          </p:nvSpPr>
          <p:spPr>
            <a:xfrm>
              <a:off x="7137091" y="2215677"/>
              <a:ext cx="1049512" cy="104951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300" dirty="0">
                  <a:solidFill>
                    <a:schemeClr val="bg1"/>
                  </a:solidFill>
                </a:rPr>
                <a:t>Realizace koupě nemovitosti</a:t>
              </a:r>
              <a:endParaRPr lang="en-US" sz="1300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33" name="Rounded Rectangle 32"/>
          <p:cNvSpPr/>
          <p:nvPr/>
        </p:nvSpPr>
        <p:spPr>
          <a:xfrm>
            <a:off x="2142867" y="1983951"/>
            <a:ext cx="1114816" cy="1114816"/>
          </a:xfrm>
          <a:prstGeom prst="roundRect">
            <a:avLst>
              <a:gd name="adj" fmla="val 10000"/>
            </a:avLst>
          </a:prstGeom>
          <a:blipFill rotWithShape="1">
            <a:blip r:embed="rId5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-1366117"/>
              <a:satOff val="676"/>
              <a:lumOff val="680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4" name="Group 33"/>
          <p:cNvGrpSpPr/>
          <p:nvPr/>
        </p:nvGrpSpPr>
        <p:grpSpPr>
          <a:xfrm>
            <a:off x="2379680" y="2615030"/>
            <a:ext cx="1114816" cy="1114816"/>
            <a:chOff x="2000566" y="1967007"/>
            <a:chExt cx="1114816" cy="1114816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39" name="Rounded Rectangle 38"/>
            <p:cNvSpPr/>
            <p:nvPr/>
          </p:nvSpPr>
          <p:spPr>
            <a:xfrm>
              <a:off x="2000566" y="1967007"/>
              <a:ext cx="1114816" cy="1114816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1126913"/>
                <a:satOff val="631"/>
                <a:lumOff val="3823"/>
                <a:alphaOff val="0"/>
              </a:schemeClr>
            </a:fillRef>
            <a:effectRef idx="0">
              <a:schemeClr val="accent5">
                <a:hueOff val="-1126913"/>
                <a:satOff val="631"/>
                <a:lumOff val="382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Rounded Rectangle 14"/>
            <p:cNvSpPr txBox="1"/>
            <p:nvPr/>
          </p:nvSpPr>
          <p:spPr>
            <a:xfrm>
              <a:off x="2033218" y="1999659"/>
              <a:ext cx="1049512" cy="104951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300" kern="1200" dirty="0">
                  <a:solidFill>
                    <a:schemeClr val="tx1"/>
                  </a:solidFill>
                </a:rPr>
                <a:t>Zpracování ocenění nemovitosti</a:t>
              </a:r>
              <a:endParaRPr lang="en-US" sz="13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35" name="Rounded Rectangle 34"/>
          <p:cNvSpPr/>
          <p:nvPr/>
        </p:nvSpPr>
        <p:spPr>
          <a:xfrm>
            <a:off x="487748" y="1966953"/>
            <a:ext cx="1114816" cy="1114816"/>
          </a:xfrm>
          <a:prstGeom prst="roundRect">
            <a:avLst>
              <a:gd name="adj" fmla="val 10000"/>
            </a:avLst>
          </a:prstGeom>
          <a:blipFill rotWithShape="1">
            <a:blip r:embed="rId6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-1821490"/>
              <a:satOff val="901"/>
              <a:lumOff val="9066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6" name="Group 35"/>
          <p:cNvGrpSpPr/>
          <p:nvPr/>
        </p:nvGrpSpPr>
        <p:grpSpPr>
          <a:xfrm>
            <a:off x="688117" y="2615030"/>
            <a:ext cx="1114816" cy="1114816"/>
            <a:chOff x="200369" y="1967007"/>
            <a:chExt cx="1114816" cy="1114816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7" name="Rounded Rectangle 36"/>
            <p:cNvSpPr/>
            <p:nvPr/>
          </p:nvSpPr>
          <p:spPr>
            <a:xfrm>
              <a:off x="200369" y="1967007"/>
              <a:ext cx="1114816" cy="1114816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1502551"/>
                <a:satOff val="842"/>
                <a:lumOff val="5098"/>
                <a:alphaOff val="0"/>
              </a:schemeClr>
            </a:fillRef>
            <a:effectRef idx="0">
              <a:schemeClr val="accent5">
                <a:hueOff val="-1502551"/>
                <a:satOff val="842"/>
                <a:lumOff val="509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Rounded Rectangle 17"/>
            <p:cNvSpPr txBox="1"/>
            <p:nvPr/>
          </p:nvSpPr>
          <p:spPr>
            <a:xfrm>
              <a:off x="233021" y="1999659"/>
              <a:ext cx="1049512" cy="104951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300" kern="1200" dirty="0">
                  <a:solidFill>
                    <a:schemeClr val="tx1"/>
                  </a:solidFill>
                </a:rPr>
                <a:t>Vyhledání nemovitosti </a:t>
              </a:r>
              <a:endParaRPr lang="en-US" sz="13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643777" y="4992012"/>
            <a:ext cx="1114816" cy="1114816"/>
            <a:chOff x="200369" y="1967007"/>
            <a:chExt cx="1114816" cy="1114816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48" name="Rounded Rectangle 47"/>
            <p:cNvSpPr/>
            <p:nvPr/>
          </p:nvSpPr>
          <p:spPr>
            <a:xfrm>
              <a:off x="200369" y="1967007"/>
              <a:ext cx="1114816" cy="1114816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1502551"/>
                <a:satOff val="842"/>
                <a:lumOff val="5098"/>
                <a:alphaOff val="0"/>
              </a:schemeClr>
            </a:fillRef>
            <a:effectRef idx="0">
              <a:schemeClr val="accent5">
                <a:hueOff val="-1502551"/>
                <a:satOff val="842"/>
                <a:lumOff val="509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Rounded Rectangle 17"/>
            <p:cNvSpPr txBox="1"/>
            <p:nvPr/>
          </p:nvSpPr>
          <p:spPr>
            <a:xfrm>
              <a:off x="233021" y="1999659"/>
              <a:ext cx="1049512" cy="104951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200" dirty="0">
                  <a:solidFill>
                    <a:schemeClr val="tx1"/>
                  </a:solidFill>
                </a:rPr>
                <a:t>Vyřízení hypotéky v klidu s časovým předstihem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36702" y="1475247"/>
            <a:ext cx="3781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Běžná hypotéka: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82522" y="3953388"/>
            <a:ext cx="3781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Hypotéka naruby: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241358" y="4515041"/>
            <a:ext cx="10984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Až 1 rok</a:t>
            </a:r>
          </a:p>
        </p:txBody>
      </p:sp>
      <p:sp>
        <p:nvSpPr>
          <p:cNvPr id="52" name="Right Arrow 51"/>
          <p:cNvSpPr/>
          <p:nvPr/>
        </p:nvSpPr>
        <p:spPr>
          <a:xfrm>
            <a:off x="3461844" y="4797152"/>
            <a:ext cx="367500" cy="265314"/>
          </a:xfrm>
          <a:prstGeom prst="rightArrow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3" name="Right Arrow 52"/>
          <p:cNvSpPr/>
          <p:nvPr/>
        </p:nvSpPr>
        <p:spPr>
          <a:xfrm>
            <a:off x="5245280" y="4790218"/>
            <a:ext cx="367500" cy="265314"/>
          </a:xfrm>
          <a:prstGeom prst="rightArrow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4" name="Right Arrow 53"/>
          <p:cNvSpPr/>
          <p:nvPr/>
        </p:nvSpPr>
        <p:spPr>
          <a:xfrm>
            <a:off x="7087776" y="4764500"/>
            <a:ext cx="367500" cy="265314"/>
          </a:xfrm>
          <a:prstGeom prst="rightArrow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5" name="Right Arrow 54"/>
          <p:cNvSpPr/>
          <p:nvPr/>
        </p:nvSpPr>
        <p:spPr>
          <a:xfrm>
            <a:off x="1691223" y="4764500"/>
            <a:ext cx="367500" cy="265314"/>
          </a:xfrm>
          <a:prstGeom prst="rightArrow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6" name="Right Arrow 55"/>
          <p:cNvSpPr/>
          <p:nvPr/>
        </p:nvSpPr>
        <p:spPr>
          <a:xfrm>
            <a:off x="1707775" y="2349922"/>
            <a:ext cx="367500" cy="265314"/>
          </a:xfrm>
          <a:prstGeom prst="rightArrow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7" name="Right Arrow 56"/>
          <p:cNvSpPr/>
          <p:nvPr/>
        </p:nvSpPr>
        <p:spPr>
          <a:xfrm>
            <a:off x="3462901" y="2349922"/>
            <a:ext cx="367500" cy="265314"/>
          </a:xfrm>
          <a:prstGeom prst="rightArrow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8" name="Right Arrow 57"/>
          <p:cNvSpPr/>
          <p:nvPr/>
        </p:nvSpPr>
        <p:spPr>
          <a:xfrm>
            <a:off x="5247207" y="2330731"/>
            <a:ext cx="367500" cy="265314"/>
          </a:xfrm>
          <a:prstGeom prst="rightArrow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9" name="Right Arrow 58"/>
          <p:cNvSpPr/>
          <p:nvPr/>
        </p:nvSpPr>
        <p:spPr>
          <a:xfrm>
            <a:off x="7075757" y="2349922"/>
            <a:ext cx="367500" cy="265314"/>
          </a:xfrm>
          <a:prstGeom prst="rightArrow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60" name="Group 59"/>
          <p:cNvGrpSpPr/>
          <p:nvPr/>
        </p:nvGrpSpPr>
        <p:grpSpPr>
          <a:xfrm>
            <a:off x="5949374" y="5054431"/>
            <a:ext cx="1114816" cy="1114816"/>
            <a:chOff x="3642960" y="1960062"/>
            <a:chExt cx="1114816" cy="1114816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61" name="Rounded Rectangle 60"/>
            <p:cNvSpPr/>
            <p:nvPr/>
          </p:nvSpPr>
          <p:spPr>
            <a:xfrm>
              <a:off x="3642960" y="1960062"/>
              <a:ext cx="1114816" cy="1114816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51275"/>
                <a:satOff val="421"/>
                <a:lumOff val="2549"/>
                <a:alphaOff val="0"/>
              </a:schemeClr>
            </a:fillRef>
            <a:effectRef idx="0">
              <a:schemeClr val="accent5">
                <a:hueOff val="-751275"/>
                <a:satOff val="421"/>
                <a:lumOff val="254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2" name="Rounded Rectangle 11"/>
            <p:cNvSpPr txBox="1"/>
            <p:nvPr/>
          </p:nvSpPr>
          <p:spPr>
            <a:xfrm>
              <a:off x="3675612" y="1992714"/>
              <a:ext cx="1049512" cy="104951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200" dirty="0">
                  <a:solidFill>
                    <a:schemeClr val="tx1"/>
                  </a:solidFill>
                </a:rPr>
                <a:t>Zpracování ocenění nemovitosti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07341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6995120" cy="720080"/>
          </a:xfrm>
        </p:spPr>
        <p:txBody>
          <a:bodyPr>
            <a:normAutofit/>
          </a:bodyPr>
          <a:lstStyle/>
          <a:p>
            <a:r>
              <a:rPr lang="cs-CZ" dirty="0"/>
              <a:t>Zajištění odhadu provede banka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162056" y="6160219"/>
            <a:ext cx="442392" cy="365125"/>
          </a:xfrm>
        </p:spPr>
        <p:txBody>
          <a:bodyPr/>
          <a:lstStyle/>
          <a:p>
            <a:fld id="{DBD4B5FF-EFB1-4735-9F78-BE0143DE0338}" type="slidenum">
              <a:rPr lang="cs-CZ" smtClean="0"/>
              <a:pPr/>
              <a:t>21</a:t>
            </a:fld>
            <a:endParaRPr lang="cs-CZ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7" t="10126" r="16649" b="9853"/>
          <a:stretch/>
        </p:blipFill>
        <p:spPr>
          <a:xfrm>
            <a:off x="0" y="2060848"/>
            <a:ext cx="3569397" cy="2988332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652302563"/>
              </p:ext>
            </p:extLst>
          </p:nvPr>
        </p:nvGraphicFramePr>
        <p:xfrm>
          <a:off x="3635896" y="1700807"/>
          <a:ext cx="5159896" cy="4459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846883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6995120" cy="720080"/>
          </a:xfrm>
        </p:spPr>
        <p:txBody>
          <a:bodyPr>
            <a:normAutofit/>
          </a:bodyPr>
          <a:lstStyle/>
          <a:p>
            <a:r>
              <a:rPr lang="cs-CZ" dirty="0"/>
              <a:t>Vázaný účet v bance poskytuje největší míru bezpečí i komfortu pro prodávajícího i kupujícího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162056" y="6160219"/>
            <a:ext cx="442392" cy="365125"/>
          </a:xfrm>
        </p:spPr>
        <p:txBody>
          <a:bodyPr/>
          <a:lstStyle/>
          <a:p>
            <a:fld id="{DBD4B5FF-EFB1-4735-9F78-BE0143DE0338}" type="slidenum">
              <a:rPr lang="cs-CZ" smtClean="0"/>
              <a:pPr/>
              <a:t>22</a:t>
            </a:fld>
            <a:endParaRPr lang="cs-CZ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969015834"/>
              </p:ext>
            </p:extLst>
          </p:nvPr>
        </p:nvGraphicFramePr>
        <p:xfrm>
          <a:off x="3419872" y="170080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183144094"/>
              </p:ext>
            </p:extLst>
          </p:nvPr>
        </p:nvGraphicFramePr>
        <p:xfrm>
          <a:off x="-756592" y="170080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8534633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6995120" cy="720080"/>
          </a:xfrm>
        </p:spPr>
        <p:txBody>
          <a:bodyPr>
            <a:normAutofit/>
          </a:bodyPr>
          <a:lstStyle/>
          <a:p>
            <a:r>
              <a:rPr lang="cs-CZ" dirty="0"/>
              <a:t>Nově nabízíme k hypotékám vázané účty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162056" y="6160219"/>
            <a:ext cx="442392" cy="365125"/>
          </a:xfrm>
        </p:spPr>
        <p:txBody>
          <a:bodyPr/>
          <a:lstStyle/>
          <a:p>
            <a:fld id="{DBD4B5FF-EFB1-4735-9F78-BE0143DE0338}" type="slidenum">
              <a:rPr lang="cs-CZ" smtClean="0"/>
              <a:pPr/>
              <a:t>23</a:t>
            </a:fld>
            <a:endParaRPr lang="cs-CZ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841675450"/>
              </p:ext>
            </p:extLst>
          </p:nvPr>
        </p:nvGraphicFramePr>
        <p:xfrm>
          <a:off x="447220" y="1374229"/>
          <a:ext cx="843528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81735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162056" y="6160219"/>
            <a:ext cx="442392" cy="365125"/>
          </a:xfrm>
        </p:spPr>
        <p:txBody>
          <a:bodyPr/>
          <a:lstStyle/>
          <a:p>
            <a:fld id="{DBD4B5FF-EFB1-4735-9F78-BE0143DE0338}" type="slidenum">
              <a:rPr lang="cs-CZ" smtClean="0"/>
              <a:pPr/>
              <a:t>24</a:t>
            </a:fld>
            <a:endParaRPr lang="cs-CZ" dirty="0"/>
          </a:p>
        </p:txBody>
      </p:sp>
      <p:sp>
        <p:nvSpPr>
          <p:cNvPr id="9" name="TextBox 8"/>
          <p:cNvSpPr txBox="1"/>
          <p:nvPr/>
        </p:nvSpPr>
        <p:spPr>
          <a:xfrm>
            <a:off x="436223" y="3930018"/>
            <a:ext cx="3577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Pavel Borek</a:t>
            </a:r>
          </a:p>
          <a:p>
            <a:pPr algn="ctr"/>
            <a:r>
              <a:rPr lang="cs-CZ" dirty="0"/>
              <a:t>ředitel sítě hypotečních center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224691"/>
            <a:ext cx="1188132" cy="17068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80257" y="3955946"/>
            <a:ext cx="4024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Milan Voldřich</a:t>
            </a:r>
          </a:p>
          <a:p>
            <a:pPr algn="ctr"/>
            <a:r>
              <a:rPr lang="cs-CZ" dirty="0"/>
              <a:t>ředitel oddělení hypotečních produktů</a:t>
            </a: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062" y="2224691"/>
            <a:ext cx="1333902" cy="166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9436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HypoTÉKY</a:t>
            </a:r>
            <a:r>
              <a:rPr lang="cs-CZ" dirty="0"/>
              <a:t> pro mladé</a:t>
            </a:r>
          </a:p>
        </p:txBody>
      </p:sp>
    </p:spTree>
    <p:extLst>
      <p:ext uri="{BB962C8B-B14F-4D97-AF65-F5344CB8AC3E}">
        <p14:creationId xmlns:p14="http://schemas.microsoft.com/office/powerpoint/2010/main" val="31116907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6995120" cy="720080"/>
          </a:xfrm>
        </p:spPr>
        <p:txBody>
          <a:bodyPr>
            <a:normAutofit/>
          </a:bodyPr>
          <a:lstStyle/>
          <a:p>
            <a:r>
              <a:rPr lang="cs-CZ" dirty="0"/>
              <a:t>Hypotéka pro mladé, pro koho je to dobré?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162056" y="6160219"/>
            <a:ext cx="442392" cy="365125"/>
          </a:xfrm>
        </p:spPr>
        <p:txBody>
          <a:bodyPr/>
          <a:lstStyle/>
          <a:p>
            <a:fld id="{DBD4B5FF-EFB1-4735-9F78-BE0143DE0338}" type="slidenum">
              <a:rPr lang="cs-CZ" smtClean="0"/>
              <a:pPr/>
              <a:t>26</a:t>
            </a:fld>
            <a:endParaRPr lang="cs-CZ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852936"/>
            <a:ext cx="3933127" cy="1584176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57200" y="1700808"/>
            <a:ext cx="3682752" cy="93610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Co chtějí politici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673718" y="1695040"/>
            <a:ext cx="3682752" cy="93610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Co chtějí mladí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2794782"/>
            <a:ext cx="3888432" cy="171433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876256" y="6495147"/>
            <a:ext cx="17235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i="1" dirty="0"/>
              <a:t>Zdroj: E15.cz; investree.cz</a:t>
            </a:r>
            <a:endParaRPr lang="cs-CZ" i="1" dirty="0"/>
          </a:p>
        </p:txBody>
      </p:sp>
      <p:sp>
        <p:nvSpPr>
          <p:cNvPr id="16" name="Rounded Rectangle 15"/>
          <p:cNvSpPr/>
          <p:nvPr/>
        </p:nvSpPr>
        <p:spPr>
          <a:xfrm>
            <a:off x="2627784" y="4653136"/>
            <a:ext cx="3682752" cy="93610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Co chtějí banky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12890" y="5622339"/>
            <a:ext cx="24112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dirty="0">
                <a:solidFill>
                  <a:schemeClr val="bg2"/>
                </a:solidFill>
              </a:rPr>
              <a:t>Více hypoték</a:t>
            </a:r>
          </a:p>
          <a:p>
            <a:pPr algn="ctr"/>
            <a:r>
              <a:rPr lang="cs-CZ" sz="2400" dirty="0">
                <a:solidFill>
                  <a:schemeClr val="bg2"/>
                </a:solidFill>
              </a:rPr>
              <a:t>Přiměřené riziko</a:t>
            </a:r>
          </a:p>
        </p:txBody>
      </p:sp>
    </p:spTree>
    <p:extLst>
      <p:ext uri="{BB962C8B-B14F-4D97-AF65-F5344CB8AC3E}">
        <p14:creationId xmlns:p14="http://schemas.microsoft.com/office/powerpoint/2010/main" val="6457130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dirty="0"/>
              <a:t>48 % hypoték je poskytnuto klientům s věkem do 36 let kde je problém?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B5FF-EFB1-4735-9F78-BE0143DE0338}" type="slidenum">
              <a:rPr lang="cs-CZ" smtClean="0"/>
              <a:pPr/>
              <a:t>27</a:t>
            </a:fld>
            <a:endParaRPr lang="cs-CZ" dirty="0"/>
          </a:p>
        </p:txBody>
      </p:sp>
      <p:sp>
        <p:nvSpPr>
          <p:cNvPr id="5" name="TextBox 4"/>
          <p:cNvSpPr txBox="1"/>
          <p:nvPr/>
        </p:nvSpPr>
        <p:spPr>
          <a:xfrm>
            <a:off x="6876256" y="6342781"/>
            <a:ext cx="16305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i="1" dirty="0"/>
              <a:t>Zdroj: </a:t>
            </a:r>
            <a:r>
              <a:rPr lang="cs-CZ" sz="1000" i="1" dirty="0" err="1"/>
              <a:t>Raiffeisenbank</a:t>
            </a:r>
            <a:r>
              <a:rPr lang="cs-CZ" sz="1000" i="1" dirty="0"/>
              <a:t> a.s.</a:t>
            </a:r>
            <a:endParaRPr lang="cs-CZ" i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971600" y="1484784"/>
            <a:ext cx="7056783" cy="4241578"/>
            <a:chOff x="971600" y="1484784"/>
            <a:chExt cx="7056783" cy="424157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71600" y="1484784"/>
              <a:ext cx="7056783" cy="4241578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1043608" y="1556793"/>
              <a:ext cx="2520280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15616" y="5191983"/>
              <a:ext cx="1296144" cy="4589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899592" y="5803261"/>
            <a:ext cx="7931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cs-CZ" dirty="0"/>
              <a:t>Od začátku regulace podíl hypoték pro mladé paradoxně vzrostl.</a:t>
            </a:r>
          </a:p>
        </p:txBody>
      </p:sp>
    </p:spTree>
    <p:extLst>
      <p:ext uri="{BB962C8B-B14F-4D97-AF65-F5344CB8AC3E}">
        <p14:creationId xmlns:p14="http://schemas.microsoft.com/office/powerpoint/2010/main" val="16270200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6995120" cy="720080"/>
          </a:xfrm>
        </p:spPr>
        <p:txBody>
          <a:bodyPr>
            <a:normAutofit/>
          </a:bodyPr>
          <a:lstStyle/>
          <a:p>
            <a:r>
              <a:rPr lang="cs-CZ" dirty="0"/>
              <a:t>Protože lidé nad 25 let mají naprosto srovnatelné příjmy se staršími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162056" y="6160219"/>
            <a:ext cx="442392" cy="365125"/>
          </a:xfrm>
        </p:spPr>
        <p:txBody>
          <a:bodyPr/>
          <a:lstStyle/>
          <a:p>
            <a:fld id="{DBD4B5FF-EFB1-4735-9F78-BE0143DE0338}" type="slidenum">
              <a:rPr lang="cs-CZ" smtClean="0"/>
              <a:pPr/>
              <a:t>28</a:t>
            </a:fld>
            <a:endParaRPr lang="cs-CZ" dirty="0"/>
          </a:p>
        </p:txBody>
      </p:sp>
      <p:sp>
        <p:nvSpPr>
          <p:cNvPr id="15" name="TextBox 14"/>
          <p:cNvSpPr txBox="1"/>
          <p:nvPr/>
        </p:nvSpPr>
        <p:spPr>
          <a:xfrm>
            <a:off x="6876256" y="6495147"/>
            <a:ext cx="16225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i="1" dirty="0"/>
              <a:t>Zdroj: ČSÚ, data za 2018</a:t>
            </a:r>
            <a:endParaRPr lang="cs-CZ" i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295043"/>
              </p:ext>
            </p:extLst>
          </p:nvPr>
        </p:nvGraphicFramePr>
        <p:xfrm>
          <a:off x="1113294" y="1772816"/>
          <a:ext cx="6624736" cy="337185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40289">
                  <a:extLst>
                    <a:ext uri="{9D8B030D-6E8A-4147-A177-3AD203B41FA5}">
                      <a16:colId xmlns:a16="http://schemas.microsoft.com/office/drawing/2014/main" val="666196663"/>
                    </a:ext>
                  </a:extLst>
                </a:gridCol>
                <a:gridCol w="2790184">
                  <a:extLst>
                    <a:ext uri="{9D8B030D-6E8A-4147-A177-3AD203B41FA5}">
                      <a16:colId xmlns:a16="http://schemas.microsoft.com/office/drawing/2014/main" val="3552223663"/>
                    </a:ext>
                  </a:extLst>
                </a:gridCol>
                <a:gridCol w="1231421">
                  <a:extLst>
                    <a:ext uri="{9D8B030D-6E8A-4147-A177-3AD203B41FA5}">
                      <a16:colId xmlns:a16="http://schemas.microsoft.com/office/drawing/2014/main" val="2950845221"/>
                    </a:ext>
                  </a:extLst>
                </a:gridCol>
                <a:gridCol w="1231421">
                  <a:extLst>
                    <a:ext uri="{9D8B030D-6E8A-4147-A177-3AD203B41FA5}">
                      <a16:colId xmlns:a16="http://schemas.microsoft.com/office/drawing/2014/main" val="1166484882"/>
                    </a:ext>
                  </a:extLst>
                </a:gridCol>
                <a:gridCol w="1231421">
                  <a:extLst>
                    <a:ext uri="{9D8B030D-6E8A-4147-A177-3AD203B41FA5}">
                      <a16:colId xmlns:a16="http://schemas.microsoft.com/office/drawing/2014/main" val="145175778"/>
                    </a:ext>
                  </a:extLst>
                </a:gridCol>
              </a:tblGrid>
              <a:tr h="190500">
                <a:tc rowSpan="4" gridSpan="2"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VĚK</a:t>
                      </a:r>
                      <a:br>
                        <a:rPr lang="cs-CZ" sz="1100" u="none" strike="noStrike" dirty="0">
                          <a:effectLst/>
                        </a:rPr>
                      </a:br>
                      <a:r>
                        <a:rPr lang="cs-CZ" sz="1100" u="none" strike="noStrike" dirty="0">
                          <a:effectLst/>
                        </a:rPr>
                        <a:t>ZAMĚSTNANCE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rowSpan="4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Medián mezd v Kč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8888989"/>
                  </a:ext>
                </a:extLst>
              </a:tr>
              <a:tr h="333375"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 err="1">
                          <a:effectLst/>
                        </a:rPr>
                        <a:t>Median</a:t>
                      </a:r>
                      <a:r>
                        <a:rPr lang="cs-CZ" sz="1100" u="none" strike="noStrike" dirty="0">
                          <a:effectLst/>
                        </a:rPr>
                        <a:t> </a:t>
                      </a:r>
                      <a:r>
                        <a:rPr lang="cs-CZ" sz="1100" u="none" strike="noStrike" dirty="0" err="1">
                          <a:effectLst/>
                        </a:rPr>
                        <a:t>earnings</a:t>
                      </a:r>
                      <a:r>
                        <a:rPr lang="cs-CZ" sz="1100" u="none" strike="noStrike" dirty="0">
                          <a:effectLst/>
                        </a:rPr>
                        <a:t> (CZK)</a:t>
                      </a:r>
                      <a:endParaRPr lang="cs-CZ" sz="11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9374934"/>
                  </a:ext>
                </a:extLst>
              </a:tr>
              <a:tr h="180975"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celkem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muži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ženy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1991859"/>
                  </a:ext>
                </a:extLst>
              </a:tr>
              <a:tr h="190500"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Total</a:t>
                      </a:r>
                      <a:endParaRPr lang="cs-CZ" sz="11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Men</a:t>
                      </a:r>
                      <a:endParaRPr lang="cs-CZ" sz="11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Women</a:t>
                      </a:r>
                      <a:endParaRPr lang="cs-CZ" sz="11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02705641"/>
                  </a:ext>
                </a:extLst>
              </a:tr>
              <a:tr h="1905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C E L K E M 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29 184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31 433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26 678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55075239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367278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do 19 let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21 574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22 385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20 286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589183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effectLst/>
                        </a:rPr>
                        <a:t>od 20 do 24 let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24 454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25 858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22 649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9415628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effectLst/>
                        </a:rPr>
                        <a:t>od 25 do 29 let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28 730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30 262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26 810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387821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effectLst/>
                        </a:rPr>
                        <a:t>od 30 do 34 let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30 687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32 584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27 656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784161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effectLst/>
                        </a:rPr>
                        <a:t>od 35 do 39 let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30 164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33 428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26 624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881643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effectLst/>
                        </a:rPr>
                        <a:t>od 40 do 44 let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30 227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33 946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26 996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154668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effectLst/>
                        </a:rPr>
                        <a:t>od 45 do 49 let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29 410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32 717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26 540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352595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effectLst/>
                        </a:rPr>
                        <a:t>od 50 do 54 let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29 353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31 574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27 156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3732904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effectLst/>
                        </a:rPr>
                        <a:t>od 55 do 59 let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28 404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30 089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26 585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105474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effectLst/>
                        </a:rPr>
                        <a:t>od 60 do 64 let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29 923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30 015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29 760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6564180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od 65 a více let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27 739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28 963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 dirty="0">
                          <a:effectLst/>
                        </a:rPr>
                        <a:t>25 129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1972236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899592" y="5635240"/>
            <a:ext cx="7931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cs-CZ" dirty="0"/>
              <a:t>Lidé mladší 25 let jsou pro banky objektivně rizikovější.</a:t>
            </a:r>
          </a:p>
          <a:p>
            <a:pPr marL="342900" indent="-34290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cs-CZ" dirty="0"/>
              <a:t>Jak díky příjmu, tak díky „usedlosti“ jejich života.</a:t>
            </a:r>
          </a:p>
        </p:txBody>
      </p:sp>
    </p:spTree>
    <p:extLst>
      <p:ext uri="{BB962C8B-B14F-4D97-AF65-F5344CB8AC3E}">
        <p14:creationId xmlns:p14="http://schemas.microsoft.com/office/powerpoint/2010/main" val="3784908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6995120" cy="648072"/>
          </a:xfrm>
        </p:spPr>
        <p:txBody>
          <a:bodyPr>
            <a:normAutofit/>
          </a:bodyPr>
          <a:lstStyle/>
          <a:p>
            <a:r>
              <a:rPr lang="cs-CZ" dirty="0"/>
              <a:t>Pokud bude jedna skupina zvýhodněna, druhá bude o to víc limitována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B5FF-EFB1-4735-9F78-BE0143DE0338}" type="slidenum">
              <a:rPr lang="cs-CZ" smtClean="0"/>
              <a:pPr/>
              <a:t>29</a:t>
            </a:fld>
            <a:endParaRPr lang="cs-CZ" dirty="0"/>
          </a:p>
        </p:txBody>
      </p:sp>
      <p:sp>
        <p:nvSpPr>
          <p:cNvPr id="5" name="TextBox 4"/>
          <p:cNvSpPr txBox="1"/>
          <p:nvPr/>
        </p:nvSpPr>
        <p:spPr>
          <a:xfrm>
            <a:off x="6876256" y="6342781"/>
            <a:ext cx="16305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i="1" dirty="0"/>
              <a:t>Zdroj: </a:t>
            </a:r>
            <a:r>
              <a:rPr lang="cs-CZ" sz="1000" i="1" dirty="0" err="1"/>
              <a:t>Raiffeisenbank</a:t>
            </a:r>
            <a:r>
              <a:rPr lang="cs-CZ" sz="1000" i="1" dirty="0"/>
              <a:t> a.s.</a:t>
            </a:r>
            <a:endParaRPr lang="cs-CZ" i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971600" y="1700808"/>
            <a:ext cx="7056783" cy="4241578"/>
            <a:chOff x="971600" y="1484784"/>
            <a:chExt cx="7056783" cy="424157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71600" y="1484784"/>
              <a:ext cx="7056783" cy="4241578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1043608" y="1556793"/>
              <a:ext cx="2520280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15616" y="5191983"/>
              <a:ext cx="1296144" cy="4589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3" name="Oval 2"/>
          <p:cNvSpPr/>
          <p:nvPr/>
        </p:nvSpPr>
        <p:spPr>
          <a:xfrm>
            <a:off x="1259632" y="2636912"/>
            <a:ext cx="2880320" cy="3168352"/>
          </a:xfrm>
          <a:prstGeom prst="ellipse">
            <a:avLst/>
          </a:prstGeom>
          <a:solidFill>
            <a:srgbClr val="66FF66">
              <a:alpha val="25098"/>
            </a:srgbClr>
          </a:solidFill>
          <a:ln>
            <a:solidFill>
              <a:srgbClr val="1288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al 11"/>
          <p:cNvSpPr/>
          <p:nvPr/>
        </p:nvSpPr>
        <p:spPr>
          <a:xfrm>
            <a:off x="4118975" y="2667778"/>
            <a:ext cx="2880320" cy="3168352"/>
          </a:xfrm>
          <a:prstGeom prst="ellipse">
            <a:avLst/>
          </a:prstGeom>
          <a:solidFill>
            <a:srgbClr val="FF0000">
              <a:alpha val="25098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Box 6"/>
          <p:cNvSpPr txBox="1"/>
          <p:nvPr/>
        </p:nvSpPr>
        <p:spPr>
          <a:xfrm>
            <a:off x="3847105" y="5108079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800" b="1" dirty="0"/>
              <a:t>=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553226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Vývoj objemu nových hypoték,</a:t>
            </a:r>
            <a:br>
              <a:rPr lang="cs-CZ" dirty="0"/>
            </a:br>
            <a:r>
              <a:rPr lang="cs-CZ" dirty="0"/>
              <a:t>dopad regulace na nový objem</a:t>
            </a:r>
          </a:p>
        </p:txBody>
      </p:sp>
    </p:spTree>
    <p:extLst>
      <p:ext uri="{BB962C8B-B14F-4D97-AF65-F5344CB8AC3E}">
        <p14:creationId xmlns:p14="http://schemas.microsoft.com/office/powerpoint/2010/main" val="4222286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dirty="0"/>
              <a:t>Rok 2017 lze považovat za poslední klasický hypoteční rok z pohledu vývoje prodeje.</a:t>
            </a:r>
            <a:br>
              <a:rPr lang="cs-CZ" dirty="0"/>
            </a:br>
            <a:r>
              <a:rPr lang="cs-CZ" dirty="0"/>
              <a:t>Prodeje kulminují na konci jarní a podzimní sezony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B5FF-EFB1-4735-9F78-BE0143DE0338}" type="slidenum">
              <a:rPr lang="cs-CZ" smtClean="0"/>
              <a:pPr/>
              <a:t>4</a:t>
            </a:fld>
            <a:endParaRPr lang="cs-CZ" dirty="0"/>
          </a:p>
        </p:txBody>
      </p:sp>
      <p:sp>
        <p:nvSpPr>
          <p:cNvPr id="13" name="TextBox 12"/>
          <p:cNvSpPr txBox="1"/>
          <p:nvPr/>
        </p:nvSpPr>
        <p:spPr>
          <a:xfrm>
            <a:off x="7618139" y="5465045"/>
            <a:ext cx="11496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i="1" dirty="0"/>
              <a:t>Zdroj: </a:t>
            </a:r>
            <a:r>
              <a:rPr lang="cs-CZ" sz="1000" i="1" dirty="0" err="1"/>
              <a:t>Hypoindex</a:t>
            </a:r>
            <a:endParaRPr lang="cs-CZ" i="1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205885081"/>
              </p:ext>
            </p:extLst>
          </p:nvPr>
        </p:nvGraphicFramePr>
        <p:xfrm>
          <a:off x="475983" y="1559611"/>
          <a:ext cx="8178168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30692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dirty="0"/>
              <a:t>V prvním pololetí 2018 polevuje zájem o hypotéky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B5FF-EFB1-4735-9F78-BE0143DE0338}" type="slidenum">
              <a:rPr lang="cs-CZ" smtClean="0"/>
              <a:pPr/>
              <a:t>5</a:t>
            </a:fld>
            <a:endParaRPr lang="cs-CZ" dirty="0"/>
          </a:p>
        </p:txBody>
      </p:sp>
      <p:sp>
        <p:nvSpPr>
          <p:cNvPr id="13" name="TextBox 12"/>
          <p:cNvSpPr txBox="1"/>
          <p:nvPr/>
        </p:nvSpPr>
        <p:spPr>
          <a:xfrm>
            <a:off x="7618139" y="5465045"/>
            <a:ext cx="11496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i="1" dirty="0"/>
              <a:t>Zdroj: </a:t>
            </a:r>
            <a:r>
              <a:rPr lang="cs-CZ" sz="1000" i="1" dirty="0" err="1"/>
              <a:t>Hypoindex</a:t>
            </a:r>
            <a:endParaRPr lang="cs-CZ" i="1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613639001"/>
              </p:ext>
            </p:extLst>
          </p:nvPr>
        </p:nvGraphicFramePr>
        <p:xfrm>
          <a:off x="457200" y="1549745"/>
          <a:ext cx="8178168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51775" y="5711266"/>
            <a:ext cx="75460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cs-CZ" dirty="0"/>
              <a:t>V létě ČNB ohlašuje další vlnu regulace.</a:t>
            </a:r>
          </a:p>
          <a:p>
            <a:pPr marL="342900" indent="-34290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cs-CZ" dirty="0"/>
              <a:t>Dosud limituje pouze LTV, začíná regulovat i příjmy.</a:t>
            </a:r>
          </a:p>
          <a:p>
            <a:pPr marL="342900" indent="-34290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cs-CZ" dirty="0"/>
              <a:t>Zavádí nové ukazatele DTI a DSTI s platností od 4Q 2018.</a:t>
            </a:r>
          </a:p>
        </p:txBody>
      </p:sp>
    </p:spTree>
    <p:extLst>
      <p:ext uri="{BB962C8B-B14F-4D97-AF65-F5344CB8AC3E}">
        <p14:creationId xmlns:p14="http://schemas.microsoft.com/office/powerpoint/2010/main" val="1163324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dirty="0"/>
              <a:t>ve 2. pololetí 2018 raketový růst zájmu o hypotéky.</a:t>
            </a:r>
            <a:br>
              <a:rPr lang="cs-CZ" dirty="0"/>
            </a:br>
            <a:r>
              <a:rPr lang="cs-CZ" dirty="0"/>
              <a:t>Důvodem je blížící se regulace - Efekt. Tzv. předzásobení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B5FF-EFB1-4735-9F78-BE0143DE0338}" type="slidenum">
              <a:rPr lang="cs-CZ" smtClean="0"/>
              <a:pPr/>
              <a:t>6</a:t>
            </a:fld>
            <a:endParaRPr lang="cs-CZ" dirty="0"/>
          </a:p>
        </p:txBody>
      </p:sp>
      <p:sp>
        <p:nvSpPr>
          <p:cNvPr id="13" name="TextBox 12"/>
          <p:cNvSpPr txBox="1"/>
          <p:nvPr/>
        </p:nvSpPr>
        <p:spPr>
          <a:xfrm>
            <a:off x="7618139" y="5465045"/>
            <a:ext cx="11496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i="1" dirty="0"/>
              <a:t>Zdroj: </a:t>
            </a:r>
            <a:r>
              <a:rPr lang="cs-CZ" sz="1000" i="1" dirty="0" err="1"/>
              <a:t>Hypoindex</a:t>
            </a:r>
            <a:endParaRPr lang="cs-CZ" i="1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896858245"/>
              </p:ext>
            </p:extLst>
          </p:nvPr>
        </p:nvGraphicFramePr>
        <p:xfrm>
          <a:off x="457200" y="1524155"/>
          <a:ext cx="8178168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33852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dirty="0"/>
              <a:t>Propad trhu v 1q 2019 je způsoben zejména předchozím předzásobením a částečně i vlivem regulace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B5FF-EFB1-4735-9F78-BE0143DE0338}" type="slidenum">
              <a:rPr lang="cs-CZ" smtClean="0"/>
              <a:pPr/>
              <a:t>7</a:t>
            </a:fld>
            <a:endParaRPr lang="cs-CZ" dirty="0"/>
          </a:p>
        </p:txBody>
      </p:sp>
      <p:sp>
        <p:nvSpPr>
          <p:cNvPr id="13" name="TextBox 12"/>
          <p:cNvSpPr txBox="1"/>
          <p:nvPr/>
        </p:nvSpPr>
        <p:spPr>
          <a:xfrm>
            <a:off x="7618139" y="5465045"/>
            <a:ext cx="11496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i="1" dirty="0"/>
              <a:t>Zdroj: </a:t>
            </a:r>
            <a:r>
              <a:rPr lang="cs-CZ" sz="1000" i="1" dirty="0" err="1"/>
              <a:t>Hypoindex</a:t>
            </a:r>
            <a:endParaRPr lang="cs-CZ" i="1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70366626"/>
              </p:ext>
            </p:extLst>
          </p:nvPr>
        </p:nvGraphicFramePr>
        <p:xfrm>
          <a:off x="457200" y="1524155"/>
          <a:ext cx="8178168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Oval 2"/>
          <p:cNvSpPr/>
          <p:nvPr/>
        </p:nvSpPr>
        <p:spPr>
          <a:xfrm>
            <a:off x="3378696" y="2317496"/>
            <a:ext cx="1152128" cy="1152128"/>
          </a:xfrm>
          <a:prstGeom prst="ellipse">
            <a:avLst/>
          </a:prstGeom>
          <a:solidFill>
            <a:srgbClr val="FF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- 30%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194233" y="2708920"/>
            <a:ext cx="19230" cy="4261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6631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dirty="0"/>
              <a:t>ve 2q 2019 jsme mohli sledovat reálný dopad nové regulace, odhadujeme na pokles 10 % - 12 %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B5FF-EFB1-4735-9F78-BE0143DE0338}" type="slidenum">
              <a:rPr lang="cs-CZ" smtClean="0"/>
              <a:pPr/>
              <a:t>8</a:t>
            </a:fld>
            <a:endParaRPr lang="cs-CZ" dirty="0"/>
          </a:p>
        </p:txBody>
      </p:sp>
      <p:sp>
        <p:nvSpPr>
          <p:cNvPr id="13" name="TextBox 12"/>
          <p:cNvSpPr txBox="1"/>
          <p:nvPr/>
        </p:nvSpPr>
        <p:spPr>
          <a:xfrm>
            <a:off x="7618139" y="5465045"/>
            <a:ext cx="11496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i="1" dirty="0"/>
              <a:t>Zdroj: </a:t>
            </a:r>
            <a:r>
              <a:rPr lang="cs-CZ" sz="1000" i="1" dirty="0" err="1"/>
              <a:t>Hypoindex</a:t>
            </a:r>
            <a:endParaRPr lang="cs-CZ" i="1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890751787"/>
              </p:ext>
            </p:extLst>
          </p:nvPr>
        </p:nvGraphicFramePr>
        <p:xfrm>
          <a:off x="457200" y="1524155"/>
          <a:ext cx="8178168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2987824" y="2060848"/>
            <a:ext cx="0" cy="2808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644008" y="2024717"/>
            <a:ext cx="0" cy="2808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3239852" y="3556155"/>
            <a:ext cx="1152128" cy="1152128"/>
          </a:xfrm>
          <a:prstGeom prst="ellipse">
            <a:avLst/>
          </a:prstGeom>
          <a:solidFill>
            <a:srgbClr val="FF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- 12%</a:t>
            </a:r>
          </a:p>
        </p:txBody>
      </p:sp>
      <p:sp>
        <p:nvSpPr>
          <p:cNvPr id="18" name="Oval 17"/>
          <p:cNvSpPr/>
          <p:nvPr/>
        </p:nvSpPr>
        <p:spPr>
          <a:xfrm>
            <a:off x="1583668" y="3556155"/>
            <a:ext cx="1152128" cy="1152128"/>
          </a:xfrm>
          <a:prstGeom prst="ellipse">
            <a:avLst/>
          </a:prstGeom>
          <a:solidFill>
            <a:srgbClr val="FF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- 30%</a:t>
            </a:r>
          </a:p>
        </p:txBody>
      </p:sp>
      <p:sp>
        <p:nvSpPr>
          <p:cNvPr id="19" name="Oval 18"/>
          <p:cNvSpPr/>
          <p:nvPr/>
        </p:nvSpPr>
        <p:spPr>
          <a:xfrm>
            <a:off x="4896035" y="3556155"/>
            <a:ext cx="1152128" cy="1152128"/>
          </a:xfrm>
          <a:prstGeom prst="ellipse">
            <a:avLst/>
          </a:prstGeom>
          <a:solidFill>
            <a:srgbClr val="FF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- 19%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6228184" y="2024717"/>
            <a:ext cx="0" cy="2808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89695" y="5725264"/>
            <a:ext cx="76431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cs-CZ" dirty="0"/>
              <a:t>Ve 2Q 2019 meziroční pokles objemu hypoték už jen 12 %, což odráží reálný dopad nové regulace ČNB.</a:t>
            </a:r>
          </a:p>
          <a:p>
            <a:pPr marL="342900" indent="-34290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cs-CZ" dirty="0"/>
              <a:t>Zbytek roku byl neměřitelný z důvodu loňského předzásobení.</a:t>
            </a:r>
          </a:p>
        </p:txBody>
      </p:sp>
    </p:spTree>
    <p:extLst>
      <p:ext uri="{BB962C8B-B14F-4D97-AF65-F5344CB8AC3E}">
        <p14:creationId xmlns:p14="http://schemas.microsoft.com/office/powerpoint/2010/main" val="3366382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dirty="0"/>
              <a:t>Sledování poklesu trhu v objemu je ovlivněno růstem průměrné hypotéky. V kusech je vidět reálný pohyb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B5FF-EFB1-4735-9F78-BE0143DE0338}" type="slidenum">
              <a:rPr lang="cs-CZ" smtClean="0"/>
              <a:pPr/>
              <a:t>9</a:t>
            </a:fld>
            <a:endParaRPr lang="cs-CZ" dirty="0"/>
          </a:p>
        </p:txBody>
      </p:sp>
      <p:sp>
        <p:nvSpPr>
          <p:cNvPr id="13" name="TextBox 12"/>
          <p:cNvSpPr txBox="1"/>
          <p:nvPr/>
        </p:nvSpPr>
        <p:spPr>
          <a:xfrm>
            <a:off x="7618139" y="5465045"/>
            <a:ext cx="11496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i="1" dirty="0"/>
              <a:t>Zdroj: </a:t>
            </a:r>
            <a:r>
              <a:rPr lang="cs-CZ" sz="1000" i="1" dirty="0" err="1"/>
              <a:t>Hypoindex</a:t>
            </a:r>
            <a:endParaRPr lang="cs-CZ" i="1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645708849"/>
              </p:ext>
            </p:extLst>
          </p:nvPr>
        </p:nvGraphicFramePr>
        <p:xfrm>
          <a:off x="457200" y="1524155"/>
          <a:ext cx="8178168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2987824" y="2060848"/>
            <a:ext cx="0" cy="2808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644008" y="2060848"/>
            <a:ext cx="0" cy="2808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860032" y="3484461"/>
            <a:ext cx="1152128" cy="1152128"/>
          </a:xfrm>
          <a:prstGeom prst="ellipse">
            <a:avLst/>
          </a:prstGeom>
          <a:solidFill>
            <a:srgbClr val="FF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- 23%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6228184" y="2060848"/>
            <a:ext cx="0" cy="2808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1614803" y="3484461"/>
            <a:ext cx="1152128" cy="1152128"/>
          </a:xfrm>
          <a:prstGeom prst="ellipse">
            <a:avLst/>
          </a:prstGeom>
          <a:solidFill>
            <a:srgbClr val="FF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- 33%</a:t>
            </a:r>
          </a:p>
        </p:txBody>
      </p:sp>
      <p:sp>
        <p:nvSpPr>
          <p:cNvPr id="17" name="Oval 16"/>
          <p:cNvSpPr/>
          <p:nvPr/>
        </p:nvSpPr>
        <p:spPr>
          <a:xfrm>
            <a:off x="3275857" y="3480501"/>
            <a:ext cx="1152128" cy="1152128"/>
          </a:xfrm>
          <a:prstGeom prst="ellipse">
            <a:avLst/>
          </a:prstGeom>
          <a:solidFill>
            <a:srgbClr val="FF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- 18%</a:t>
            </a:r>
          </a:p>
        </p:txBody>
      </p:sp>
    </p:spTree>
    <p:extLst>
      <p:ext uri="{BB962C8B-B14F-4D97-AF65-F5344CB8AC3E}">
        <p14:creationId xmlns:p14="http://schemas.microsoft.com/office/powerpoint/2010/main" val="5803008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Raiffeisen bank">
      <a:dk1>
        <a:srgbClr val="303030"/>
      </a:dk1>
      <a:lt1>
        <a:srgbClr val="FFFFFF"/>
      </a:lt1>
      <a:dk2>
        <a:srgbClr val="575757"/>
      </a:dk2>
      <a:lt2>
        <a:srgbClr val="909090"/>
      </a:lt2>
      <a:accent1>
        <a:srgbClr val="BCBCBC"/>
      </a:accent1>
      <a:accent2>
        <a:srgbClr val="BB942A"/>
      </a:accent2>
      <a:accent3>
        <a:srgbClr val="E3BF43"/>
      </a:accent3>
      <a:accent4>
        <a:srgbClr val="BC8834"/>
      </a:accent4>
      <a:accent5>
        <a:srgbClr val="F5DB2E"/>
      </a:accent5>
      <a:accent6>
        <a:srgbClr val="F79646"/>
      </a:accent6>
      <a:hlink>
        <a:srgbClr val="8C752A"/>
      </a:hlink>
      <a:folHlink>
        <a:srgbClr val="E3BF43"/>
      </a:folHlink>
    </a:clrScheme>
    <a:fontScheme name="Head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1552</TotalTime>
  <Words>1047</Words>
  <Application>Microsoft Office PowerPoint</Application>
  <PresentationFormat>Předvádění na obrazovce (4:3)</PresentationFormat>
  <Paragraphs>248</Paragraphs>
  <Slides>29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2" baseType="lpstr">
      <vt:lpstr>Arial</vt:lpstr>
      <vt:lpstr>Wingdings</vt:lpstr>
      <vt:lpstr>Motiv sady Office</vt:lpstr>
      <vt:lpstr>HypotEČNÍ TRH VČERA, DNES A ZÍTRA S…     Milanem Voldřichem, ředitelem oddělení hypotečních produktů a  Pavlem Borkem, ředitelem sítě hypotečních center. </vt:lpstr>
      <vt:lpstr>Co se Dnes dozvíte?</vt:lpstr>
      <vt:lpstr>Vývoj objemu nových hypoték, dopad regulace na nový objem</vt:lpstr>
      <vt:lpstr>Rok 2017 lze považovat za poslední klasický hypoteční rok z pohledu vývoje prodeje. Prodeje kulminují na konci jarní a podzimní sezony</vt:lpstr>
      <vt:lpstr>V prvním pololetí 2018 polevuje zájem o hypotéky</vt:lpstr>
      <vt:lpstr>ve 2. pololetí 2018 raketový růst zájmu o hypotéky. Důvodem je blížící se regulace - Efekt. Tzv. předzásobení</vt:lpstr>
      <vt:lpstr>Propad trhu v 1q 2019 je způsoben zejména předchozím předzásobením a částečně i vlivem regulace</vt:lpstr>
      <vt:lpstr>ve 2q 2019 jsme mohli sledovat reálný dopad nové regulace, odhadujeme na pokles 10 % - 12 %</vt:lpstr>
      <vt:lpstr>Sledování poklesu trhu v objemu je ovlivněno růstem průměrné hypotéky. V kusech je vidět reálný pohyb</vt:lpstr>
      <vt:lpstr>Úrokové sazby</vt:lpstr>
      <vt:lpstr>Od začátku roku průměrné klientské úrokové sazby klesají </vt:lpstr>
      <vt:lpstr>Sazby klesají i přesto, že cena peněz na trhu roste</vt:lpstr>
      <vt:lpstr>Z dlouhodobého pohledu ceny hypoték výrazně poklesly na úkor bankovních marží</vt:lpstr>
      <vt:lpstr>Novinky raiffeisenbank</vt:lpstr>
      <vt:lpstr>Při hledání nemovitosti ke koupi je radno mít zajištěno financování. Je velmi silná poptávka ale velmi malá nabídka nemovitostí</vt:lpstr>
      <vt:lpstr>Počet vkladů vlastnického práva Postupně klesá</vt:lpstr>
      <vt:lpstr>Na trhu se nabízí stále méně nemovitostí ke koupi. Zájem o ně ale roste</vt:lpstr>
      <vt:lpstr>Byt se nabízí Jen 22 dní kdo jedná rychle vyhrává</vt:lpstr>
      <vt:lpstr>Zhoršuje se dostupnost bydlení ceny nemovitostí rostou rychleji než mzdy</vt:lpstr>
      <vt:lpstr>Hypotéka naruby nabízí klid i pádné argumenty při hledání bydlení</vt:lpstr>
      <vt:lpstr>Zajištění odhadu provede banka </vt:lpstr>
      <vt:lpstr>Vázaný účet v bance poskytuje největší míru bezpečí i komfortu pro prodávajícího i kupujícího</vt:lpstr>
      <vt:lpstr>Nově nabízíme k hypotékám vázané účty</vt:lpstr>
      <vt:lpstr>Prezentace aplikace PowerPoint</vt:lpstr>
      <vt:lpstr>HypoTÉKY pro mladé</vt:lpstr>
      <vt:lpstr>Hypotéka pro mladé, pro koho je to dobré?</vt:lpstr>
      <vt:lpstr>48 % hypoték je poskytnuto klientům s věkem do 36 let kde je problém?</vt:lpstr>
      <vt:lpstr>Protože lidé nad 25 let mají naprosto srovnatelné příjmy se staršími</vt:lpstr>
      <vt:lpstr>Pokud bude jedna skupina zvýhodněna, druhá bude o to víc limitována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Pavla</dc:creator>
  <cp:lastModifiedBy>Petra Kopecka</cp:lastModifiedBy>
  <cp:revision>188</cp:revision>
  <dcterms:created xsi:type="dcterms:W3CDTF">2016-11-19T14:44:22Z</dcterms:created>
  <dcterms:modified xsi:type="dcterms:W3CDTF">2019-12-11T10:47:50Z</dcterms:modified>
</cp:coreProperties>
</file>