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6" r:id="rId5"/>
    <p:sldId id="268" r:id="rId6"/>
    <p:sldId id="270" r:id="rId7"/>
    <p:sldId id="272" r:id="rId8"/>
    <p:sldId id="271" r:id="rId9"/>
  </p:sldIdLst>
  <p:sldSz cx="10693400" cy="7561263"/>
  <p:notesSz cx="6805613" cy="9944100"/>
  <p:custDataLst>
    <p:tags r:id="rId12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2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176" y="126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2880"/>
        <p:guide pos="2160"/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rb.cz\group\Research\Research\Odhady\IAE\AIE%20&#345;&#237;jen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Research\Odhady\IAE\IE_DOTAZNIK_TIME_SERI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Research\Odhady\IAE\IE_DOTAZNIK_TIME_SERI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Research\Odhady\IAE\exportni_index_2017_Q3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cs-CZ" sz="1800" b="1" i="0" u="none" strike="noStrike" baseline="0" dirty="0">
                <a:effectLst/>
              </a:rPr>
              <a:t>Index Exportu</a:t>
            </a:r>
            <a:r>
              <a:rPr lang="en-US" sz="1800" b="1" i="0" u="none" strike="noStrike" baseline="0" dirty="0">
                <a:effectLst/>
              </a:rPr>
              <a:t> </a:t>
            </a:r>
            <a:r>
              <a:rPr lang="en-US" sz="1800" b="1" i="0" u="none" strike="noStrike" baseline="0" dirty="0" smtClean="0">
                <a:effectLst/>
              </a:rPr>
              <a:t>– </a:t>
            </a:r>
            <a:r>
              <a:rPr lang="cs-CZ" sz="1800" b="1" i="0" u="none" strike="noStrike" kern="1200" baseline="0" dirty="0" smtClean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růst exportu </a:t>
            </a:r>
            <a:r>
              <a:rPr lang="cs-CZ" sz="1800" b="1" i="0" u="none" strike="noStrike" kern="1200" baseline="0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dosáhne dvouletého maxima</a:t>
            </a:r>
          </a:p>
        </c:rich>
      </c:tx>
      <c:layout>
        <c:manualLayout>
          <c:xMode val="edge"/>
          <c:yMode val="edge"/>
          <c:x val="0.15892316657836647"/>
          <c:y val="2.038734537961854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085129262946153"/>
          <c:y val="0.13616762220780176"/>
          <c:w val="0.87369829936466981"/>
          <c:h val="0.79568735100772958"/>
        </c:manualLayout>
      </c:layout>
      <c:lineChart>
        <c:grouping val="standard"/>
        <c:varyColors val="0"/>
        <c:ser>
          <c:idx val="1"/>
          <c:order val="0"/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'Původní model (Model 1)'!$A$3:$A$138</c:f>
              <c:numCache>
                <c:formatCode>m/d/yyyy</c:formatCode>
                <c:ptCount val="136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</c:numCache>
            </c:numRef>
          </c:cat>
          <c:val>
            <c:numRef>
              <c:f>'Původní model (Model 1)'!$B$3:$B$133</c:f>
              <c:numCache>
                <c:formatCode>0.00</c:formatCode>
                <c:ptCount val="131"/>
                <c:pt idx="0">
                  <c:v>6.987715215361745</c:v>
                </c:pt>
                <c:pt idx="1">
                  <c:v>18.39880498347317</c:v>
                </c:pt>
                <c:pt idx="2">
                  <c:v>13.055857708076847</c:v>
                </c:pt>
                <c:pt idx="3">
                  <c:v>8.7645242732967041</c:v>
                </c:pt>
                <c:pt idx="4">
                  <c:v>13.506556528198367</c:v>
                </c:pt>
                <c:pt idx="5">
                  <c:v>15.281794950998284</c:v>
                </c:pt>
                <c:pt idx="6">
                  <c:v>11.463402787321053</c:v>
                </c:pt>
                <c:pt idx="7">
                  <c:v>17.492060931581154</c:v>
                </c:pt>
                <c:pt idx="8">
                  <c:v>9.7938203946819726</c:v>
                </c:pt>
                <c:pt idx="9">
                  <c:v>10.957167354339825</c:v>
                </c:pt>
                <c:pt idx="10">
                  <c:v>18.805529079220683</c:v>
                </c:pt>
                <c:pt idx="11">
                  <c:v>11.255816250201022</c:v>
                </c:pt>
                <c:pt idx="12">
                  <c:v>7.5845470476942012</c:v>
                </c:pt>
                <c:pt idx="13">
                  <c:v>12.687622473357841</c:v>
                </c:pt>
                <c:pt idx="14">
                  <c:v>8.1140160750422297</c:v>
                </c:pt>
                <c:pt idx="15">
                  <c:v>3.7502480062913346</c:v>
                </c:pt>
                <c:pt idx="16">
                  <c:v>8.8613785122900968</c:v>
                </c:pt>
                <c:pt idx="17">
                  <c:v>9.8730790001978477</c:v>
                </c:pt>
                <c:pt idx="18">
                  <c:v>-5.1336978535326043</c:v>
                </c:pt>
                <c:pt idx="19">
                  <c:v>12.863932795401789</c:v>
                </c:pt>
                <c:pt idx="20">
                  <c:v>0.46804233338120227</c:v>
                </c:pt>
                <c:pt idx="21">
                  <c:v>2.23185997948816</c:v>
                </c:pt>
                <c:pt idx="22">
                  <c:v>1.2754689486445647</c:v>
                </c:pt>
                <c:pt idx="23">
                  <c:v>-8.4655694324238908</c:v>
                </c:pt>
                <c:pt idx="24">
                  <c:v>4.6117820939808318</c:v>
                </c:pt>
                <c:pt idx="25">
                  <c:v>-12.152925998201026</c:v>
                </c:pt>
                <c:pt idx="26">
                  <c:v>-17.539258183525131</c:v>
                </c:pt>
                <c:pt idx="27">
                  <c:v>-12.708621024808576</c:v>
                </c:pt>
                <c:pt idx="28">
                  <c:v>-22.974721487695327</c:v>
                </c:pt>
                <c:pt idx="29">
                  <c:v>-19.538552380993579</c:v>
                </c:pt>
                <c:pt idx="30">
                  <c:v>-5.317510111251778</c:v>
                </c:pt>
                <c:pt idx="31">
                  <c:v>-21.621018405692215</c:v>
                </c:pt>
                <c:pt idx="32">
                  <c:v>-19.43127543629717</c:v>
                </c:pt>
                <c:pt idx="33">
                  <c:v>-14.022035296303969</c:v>
                </c:pt>
                <c:pt idx="34">
                  <c:v>-15.566917218033105</c:v>
                </c:pt>
                <c:pt idx="35">
                  <c:v>-7.1380831877589035</c:v>
                </c:pt>
                <c:pt idx="36">
                  <c:v>-10.276159427685627</c:v>
                </c:pt>
                <c:pt idx="37">
                  <c:v>-5.0136965945347001</c:v>
                </c:pt>
                <c:pt idx="38">
                  <c:v>3.797518644558262</c:v>
                </c:pt>
                <c:pt idx="39">
                  <c:v>7.4938001142369703</c:v>
                </c:pt>
                <c:pt idx="40">
                  <c:v>8.2659629239030696</c:v>
                </c:pt>
                <c:pt idx="41">
                  <c:v>8.2381451287182763</c:v>
                </c:pt>
                <c:pt idx="42">
                  <c:v>11.715018503563158</c:v>
                </c:pt>
                <c:pt idx="43">
                  <c:v>15.841845911430607</c:v>
                </c:pt>
                <c:pt idx="44">
                  <c:v>24.17976364480694</c:v>
                </c:pt>
                <c:pt idx="45">
                  <c:v>19.354165440914617</c:v>
                </c:pt>
                <c:pt idx="46">
                  <c:v>14.133808054328178</c:v>
                </c:pt>
                <c:pt idx="47">
                  <c:v>21.081413292821559</c:v>
                </c:pt>
                <c:pt idx="48">
                  <c:v>18.97708844393069</c:v>
                </c:pt>
                <c:pt idx="49">
                  <c:v>13.567962855749727</c:v>
                </c:pt>
                <c:pt idx="50">
                  <c:v>18.180374404656142</c:v>
                </c:pt>
                <c:pt idx="51">
                  <c:v>18.397550069413793</c:v>
                </c:pt>
                <c:pt idx="52">
                  <c:v>24.30885699627725</c:v>
                </c:pt>
                <c:pt idx="53">
                  <c:v>15.563807818443042</c:v>
                </c:pt>
                <c:pt idx="54">
                  <c:v>16.085591539986787</c:v>
                </c:pt>
                <c:pt idx="55">
                  <c:v>9.7911816350200418</c:v>
                </c:pt>
                <c:pt idx="56">
                  <c:v>14.509230945730689</c:v>
                </c:pt>
                <c:pt idx="57">
                  <c:v>7.3961761308621199</c:v>
                </c:pt>
                <c:pt idx="58">
                  <c:v>8.0801022300612821</c:v>
                </c:pt>
                <c:pt idx="59">
                  <c:v>7.2036933111184531</c:v>
                </c:pt>
                <c:pt idx="60">
                  <c:v>7.7268734154087859</c:v>
                </c:pt>
                <c:pt idx="61">
                  <c:v>8.388463593918182</c:v>
                </c:pt>
                <c:pt idx="62">
                  <c:v>6.9528723125017233</c:v>
                </c:pt>
                <c:pt idx="63">
                  <c:v>6.4345644589801854</c:v>
                </c:pt>
                <c:pt idx="64">
                  <c:v>18.11105696554489</c:v>
                </c:pt>
                <c:pt idx="65">
                  <c:v>23.077055327187356</c:v>
                </c:pt>
                <c:pt idx="66">
                  <c:v>14.00548186186219</c:v>
                </c:pt>
                <c:pt idx="67">
                  <c:v>16.118644041504627</c:v>
                </c:pt>
                <c:pt idx="68">
                  <c:v>11.119031987549665</c:v>
                </c:pt>
                <c:pt idx="69">
                  <c:v>13.408069018898438</c:v>
                </c:pt>
                <c:pt idx="70">
                  <c:v>18.413098181802301</c:v>
                </c:pt>
                <c:pt idx="71">
                  <c:v>14.928951173637461</c:v>
                </c:pt>
                <c:pt idx="72">
                  <c:v>5.9946034582660124</c:v>
                </c:pt>
                <c:pt idx="73">
                  <c:v>15.205039124646902</c:v>
                </c:pt>
                <c:pt idx="74">
                  <c:v>9.8510169113861892</c:v>
                </c:pt>
                <c:pt idx="75">
                  <c:v>-0.89478437425941637</c:v>
                </c:pt>
                <c:pt idx="76">
                  <c:v>-4.8811518371515872</c:v>
                </c:pt>
                <c:pt idx="77">
                  <c:v>-5.8647634014318157</c:v>
                </c:pt>
                <c:pt idx="78">
                  <c:v>-6.657596190399973</c:v>
                </c:pt>
                <c:pt idx="79">
                  <c:v>4.8853799294645617</c:v>
                </c:pt>
                <c:pt idx="80">
                  <c:v>0.30906876238117054</c:v>
                </c:pt>
                <c:pt idx="81">
                  <c:v>-2.1817484662576714</c:v>
                </c:pt>
                <c:pt idx="82">
                  <c:v>3.1143446928507013</c:v>
                </c:pt>
                <c:pt idx="83">
                  <c:v>2.3507598582922284</c:v>
                </c:pt>
                <c:pt idx="84">
                  <c:v>9.2265675345114104</c:v>
                </c:pt>
                <c:pt idx="85">
                  <c:v>5.1482844420108309</c:v>
                </c:pt>
                <c:pt idx="86">
                  <c:v>8.429987368802184</c:v>
                </c:pt>
                <c:pt idx="87">
                  <c:v>15.4785755832741</c:v>
                </c:pt>
                <c:pt idx="88">
                  <c:v>18.213158762303962</c:v>
                </c:pt>
                <c:pt idx="89">
                  <c:v>16.576317558951061</c:v>
                </c:pt>
                <c:pt idx="90">
                  <c:v>17.146678784864822</c:v>
                </c:pt>
                <c:pt idx="91">
                  <c:v>12.734196884592365</c:v>
                </c:pt>
                <c:pt idx="92">
                  <c:v>11.545940900408812</c:v>
                </c:pt>
                <c:pt idx="93">
                  <c:v>16.430820691727742</c:v>
                </c:pt>
                <c:pt idx="94">
                  <c:v>20.336748783441404</c:v>
                </c:pt>
                <c:pt idx="95">
                  <c:v>2.5019524841606078</c:v>
                </c:pt>
                <c:pt idx="96">
                  <c:v>16.128190720821966</c:v>
                </c:pt>
                <c:pt idx="97">
                  <c:v>11.170121113029886</c:v>
                </c:pt>
                <c:pt idx="98">
                  <c:v>4.3048820283981826</c:v>
                </c:pt>
                <c:pt idx="99">
                  <c:v>10.488956048056108</c:v>
                </c:pt>
                <c:pt idx="100">
                  <c:v>1.119512991928362</c:v>
                </c:pt>
                <c:pt idx="101">
                  <c:v>5.0423443957818614</c:v>
                </c:pt>
                <c:pt idx="102">
                  <c:v>8.75302831797522</c:v>
                </c:pt>
                <c:pt idx="103">
                  <c:v>3.7825806961846453</c:v>
                </c:pt>
                <c:pt idx="104">
                  <c:v>0.55554694642885316</c:v>
                </c:pt>
                <c:pt idx="105">
                  <c:v>9.5932276937349403</c:v>
                </c:pt>
                <c:pt idx="106">
                  <c:v>1.1994147747105499</c:v>
                </c:pt>
                <c:pt idx="107">
                  <c:v>2.1329546223033846</c:v>
                </c:pt>
                <c:pt idx="108">
                  <c:v>-7.0158461352365364E-2</c:v>
                </c:pt>
                <c:pt idx="109">
                  <c:v>2.1702665559891532</c:v>
                </c:pt>
                <c:pt idx="110">
                  <c:v>5.6183903697209381</c:v>
                </c:pt>
                <c:pt idx="111">
                  <c:v>3.2827366128337809</c:v>
                </c:pt>
                <c:pt idx="112">
                  <c:v>0.89515074149371099</c:v>
                </c:pt>
                <c:pt idx="113">
                  <c:v>5.6909799406968702</c:v>
                </c:pt>
                <c:pt idx="114">
                  <c:v>-1.8676052925578499</c:v>
                </c:pt>
                <c:pt idx="115">
                  <c:v>3.1232650039734802</c:v>
                </c:pt>
                <c:pt idx="116">
                  <c:v>7.7281378343183302</c:v>
                </c:pt>
                <c:pt idx="117">
                  <c:v>0.81100730794043596</c:v>
                </c:pt>
                <c:pt idx="118">
                  <c:v>-16.7542417659836</c:v>
                </c:pt>
                <c:pt idx="119">
                  <c:v>15.930359854504299</c:v>
                </c:pt>
                <c:pt idx="120">
                  <c:v>-0.18295508781152001</c:v>
                </c:pt>
                <c:pt idx="121">
                  <c:v>-4.0008899856388602</c:v>
                </c:pt>
                <c:pt idx="122">
                  <c:v>4.3585336534321701</c:v>
                </c:pt>
                <c:pt idx="123">
                  <c:v>1.07199928070196</c:v>
                </c:pt>
                <c:pt idx="124">
                  <c:v>11.2053076334327</c:v>
                </c:pt>
                <c:pt idx="125">
                  <c:v>1.44932728999085</c:v>
                </c:pt>
                <c:pt idx="126">
                  <c:v>14.6196103174657</c:v>
                </c:pt>
                <c:pt idx="127">
                  <c:v>-2.95829462601694</c:v>
                </c:pt>
                <c:pt idx="128">
                  <c:v>11.7886251551228</c:v>
                </c:pt>
                <c:pt idx="129">
                  <c:v>5.7150112580202697</c:v>
                </c:pt>
                <c:pt idx="130">
                  <c:v>5.6865666378687001</c:v>
                </c:pt>
              </c:numCache>
            </c:numRef>
          </c:val>
          <c:smooth val="0"/>
        </c:ser>
        <c:ser>
          <c:idx val="0"/>
          <c:order val="1"/>
          <c:spPr>
            <a:ln>
              <a:solidFill>
                <a:srgbClr val="C00000"/>
              </a:solidFill>
              <a:prstDash val="sysDash"/>
            </a:ln>
          </c:spPr>
          <c:marker>
            <c:symbol val="none"/>
          </c:marker>
          <c:dPt>
            <c:idx val="13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</c:dPt>
          <c:cat>
            <c:numRef>
              <c:f>'Původní model (Model 1)'!$A$3:$A$138</c:f>
              <c:numCache>
                <c:formatCode>m/d/yyyy</c:formatCode>
                <c:ptCount val="136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</c:numCache>
            </c:numRef>
          </c:cat>
          <c:val>
            <c:numRef>
              <c:f>('Původní model (Model 1)'!$C$3:$C$132,'Původní model (Model 1)'!$B$133:$B$138)</c:f>
              <c:numCache>
                <c:formatCode>General</c:formatCode>
                <c:ptCount val="136"/>
                <c:pt idx="130" formatCode="0.00">
                  <c:v>5.6865666378687001</c:v>
                </c:pt>
                <c:pt idx="131" formatCode="0.00">
                  <c:v>3.9958267332764699</c:v>
                </c:pt>
                <c:pt idx="132" formatCode="0.00">
                  <c:v>7.7357932814528203</c:v>
                </c:pt>
                <c:pt idx="133" formatCode="0.00">
                  <c:v>10.596556282379099</c:v>
                </c:pt>
                <c:pt idx="134" formatCode="0.00">
                  <c:v>6.7597494967827298</c:v>
                </c:pt>
                <c:pt idx="135" formatCode="0.00">
                  <c:v>9.9948351955861696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9387904"/>
        <c:axId val="544923536"/>
      </c:lineChart>
      <c:dateAx>
        <c:axId val="539387904"/>
        <c:scaling>
          <c:orientation val="minMax"/>
          <c:max val="43070"/>
          <c:min val="42278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txPr>
          <a:bodyPr/>
          <a:lstStyle/>
          <a:p>
            <a:pPr>
              <a:defRPr sz="1400"/>
            </a:pPr>
            <a:endParaRPr lang="cs-CZ"/>
          </a:p>
        </c:txPr>
        <c:crossAx val="544923536"/>
        <c:crosses val="autoZero"/>
        <c:auto val="1"/>
        <c:lblOffset val="100"/>
        <c:baseTimeUnit val="months"/>
        <c:majorUnit val="3"/>
        <c:majorTimeUnit val="months"/>
      </c:dateAx>
      <c:valAx>
        <c:axId val="54492353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i="0" baseline="0">
                    <a:effectLst/>
                  </a:rPr>
                  <a:t>meziroční změna v %</a:t>
                </a:r>
                <a:endParaRPr lang="cs-CZ" sz="1600">
                  <a:effectLst/>
                </a:endParaRPr>
              </a:p>
            </c:rich>
          </c:tx>
          <c:layout>
            <c:manualLayout>
              <c:xMode val="edge"/>
              <c:yMode val="edge"/>
              <c:x val="9.9176324431754885E-3"/>
              <c:y val="0.23380755825232977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/>
            </a:pPr>
            <a:endParaRPr lang="cs-CZ"/>
          </a:p>
        </c:txPr>
        <c:crossAx val="539387904"/>
        <c:crossesAt val="42095"/>
        <c:crossBetween val="between"/>
      </c:valAx>
    </c:plotArea>
    <c:plotVisOnly val="0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62656131840396756"/>
        </c:manualLayout>
      </c:layout>
      <c:lineChart>
        <c:grouping val="standard"/>
        <c:varyColors val="0"/>
        <c:ser>
          <c:idx val="0"/>
          <c:order val="0"/>
          <c:tx>
            <c:v>medián</c:v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</c:dPt>
          <c:dLbls>
            <c:spPr>
              <a:solidFill>
                <a:schemeClr val="bg1"/>
              </a:solidFill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Sheet1!$A$4:$A$9</c:f>
              <c:strCache>
                <c:ptCount val="6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</c:strCache>
            </c:strRef>
          </c:cat>
          <c:val>
            <c:numRef>
              <c:f>Sheet1!$B$4:$B$9</c:f>
              <c:numCache>
                <c:formatCode>0.0</c:formatCode>
                <c:ptCount val="6"/>
                <c:pt idx="0">
                  <c:v>51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</c:numCache>
            </c:numRef>
          </c:val>
          <c:smooth val="1"/>
        </c:ser>
        <c:ser>
          <c:idx val="1"/>
          <c:order val="1"/>
          <c:tx>
            <c:v>průměr</c:v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Sheet1!$I$4:$I$9</c:f>
              <c:numCache>
                <c:formatCode>General</c:formatCode>
                <c:ptCount val="6"/>
                <c:pt idx="0">
                  <c:v>56.13</c:v>
                </c:pt>
                <c:pt idx="1">
                  <c:v>53.23</c:v>
                </c:pt>
                <c:pt idx="2" formatCode="0.00">
                  <c:v>52.756756756756758</c:v>
                </c:pt>
                <c:pt idx="3">
                  <c:v>52.13</c:v>
                </c:pt>
                <c:pt idx="4">
                  <c:v>54.9</c:v>
                </c:pt>
                <c:pt idx="5" formatCode="0.0">
                  <c:v>54.68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952744"/>
        <c:axId val="208954704"/>
      </c:lineChart>
      <c:catAx>
        <c:axId val="208952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8954704"/>
        <c:crosses val="autoZero"/>
        <c:auto val="1"/>
        <c:lblAlgn val="ctr"/>
        <c:lblOffset val="100"/>
        <c:noMultiLvlLbl val="0"/>
      </c:catAx>
      <c:valAx>
        <c:axId val="208954704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208952744"/>
        <c:crosses val="autoZero"/>
        <c:crossBetween val="between"/>
        <c:majorUnit val="4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6157282432180603"/>
        </c:manualLayout>
      </c:layout>
      <c:lineChart>
        <c:grouping val="standard"/>
        <c:varyColors val="0"/>
        <c:ser>
          <c:idx val="0"/>
          <c:order val="0"/>
          <c:tx>
            <c:v>medián</c:v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</c:dPt>
          <c:dLbls>
            <c:spPr>
              <a:solidFill>
                <a:schemeClr val="bg1"/>
              </a:solidFill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Sheet1!$A$4:$A$9</c:f>
              <c:strCache>
                <c:ptCount val="6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</c:strCache>
            </c:strRef>
          </c:cat>
          <c:val>
            <c:numRef>
              <c:f>Sheet1!$C$4:$C$9</c:f>
              <c:numCache>
                <c:formatCode>0.0</c:formatCode>
                <c:ptCount val="6"/>
                <c:pt idx="0">
                  <c:v>54</c:v>
                </c:pt>
                <c:pt idx="1">
                  <c:v>50</c:v>
                </c:pt>
                <c:pt idx="2">
                  <c:v>50</c:v>
                </c:pt>
                <c:pt idx="3">
                  <c:v>54.5</c:v>
                </c:pt>
                <c:pt idx="4">
                  <c:v>50</c:v>
                </c:pt>
                <c:pt idx="5">
                  <c:v>51.5</c:v>
                </c:pt>
              </c:numCache>
            </c:numRef>
          </c:val>
          <c:smooth val="1"/>
        </c:ser>
        <c:ser>
          <c:idx val="1"/>
          <c:order val="1"/>
          <c:tx>
            <c:v>průměr</c:v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Sheet1!$J$4:$J$9</c:f>
              <c:numCache>
                <c:formatCode>General</c:formatCode>
                <c:ptCount val="6"/>
                <c:pt idx="0">
                  <c:v>58.47</c:v>
                </c:pt>
                <c:pt idx="1">
                  <c:v>53.77</c:v>
                </c:pt>
                <c:pt idx="2" formatCode="0.00">
                  <c:v>53.513513513513516</c:v>
                </c:pt>
                <c:pt idx="3">
                  <c:v>55.42</c:v>
                </c:pt>
                <c:pt idx="4">
                  <c:v>54.83</c:v>
                </c:pt>
                <c:pt idx="5">
                  <c:v>57.22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7270960"/>
        <c:axId val="208928816"/>
      </c:lineChart>
      <c:catAx>
        <c:axId val="137270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8928816"/>
        <c:crosses val="autoZero"/>
        <c:auto val="1"/>
        <c:lblAlgn val="ctr"/>
        <c:lblOffset val="100"/>
        <c:noMultiLvlLbl val="0"/>
      </c:catAx>
      <c:valAx>
        <c:axId val="208928816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37270960"/>
        <c:crosses val="autoZero"/>
        <c:crossBetween val="between"/>
        <c:majorUnit val="4"/>
      </c:valAx>
    </c:plotArea>
    <c:legend>
      <c:legendPos val="b"/>
      <c:layout>
        <c:manualLayout>
          <c:xMode val="edge"/>
          <c:yMode val="edge"/>
          <c:x val="0.31554658792650919"/>
          <c:y val="0.86627532889201253"/>
          <c:w val="0.36335104986876637"/>
          <c:h val="0.1208549249383103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5077180830681"/>
          <c:y val="4.8245630696791927E-2"/>
          <c:w val="0.77507046657024903"/>
          <c:h val="0.90350873860641612"/>
        </c:manualLayout>
      </c:layout>
      <c:barChart>
        <c:barDir val="bar"/>
        <c:grouping val="clustered"/>
        <c:varyColors val="0"/>
        <c:ser>
          <c:idx val="0"/>
          <c:order val="0"/>
          <c:tx>
            <c:v>prosinec 2017</c:v>
          </c:tx>
          <c:spPr>
            <a:solidFill>
              <a:srgbClr val="FFC000"/>
            </a:solidFill>
            <a:ln>
              <a:noFill/>
            </a:ln>
            <a:effectLst>
              <a:glow rad="127000">
                <a:schemeClr val="bg1"/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'vývoj kurzu'!$A$14:$A$19</c:f>
              <c:strCache>
                <c:ptCount val="6"/>
                <c:pt idx="0">
                  <c:v>pod 25</c:v>
                </c:pt>
                <c:pt idx="1">
                  <c:v>25,00 - 25,49</c:v>
                </c:pt>
                <c:pt idx="2">
                  <c:v>25,50 - 25,99</c:v>
                </c:pt>
                <c:pt idx="3">
                  <c:v>26,00 - 26,49</c:v>
                </c:pt>
                <c:pt idx="4">
                  <c:v>26,50 - 26,99</c:v>
                </c:pt>
                <c:pt idx="5">
                  <c:v>27,00 nebo více</c:v>
                </c:pt>
              </c:strCache>
            </c:strRef>
          </c:cat>
          <c:val>
            <c:numRef>
              <c:f>'vývoj kurzu'!$C$4:$C$9</c:f>
              <c:numCache>
                <c:formatCode>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0.64</c:v>
                </c:pt>
                <c:pt idx="3">
                  <c:v>0.34</c:v>
                </c:pt>
                <c:pt idx="4">
                  <c:v>0</c:v>
                </c:pt>
                <c:pt idx="5">
                  <c:v>0.02</c:v>
                </c:pt>
              </c:numCache>
            </c:numRef>
          </c:val>
        </c:ser>
        <c:ser>
          <c:idx val="1"/>
          <c:order val="1"/>
          <c:tx>
            <c:v>červen 2018</c:v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'vývoj kurzu'!$C$14:$C$19</c:f>
              <c:numCache>
                <c:formatCode>0%</c:formatCode>
                <c:ptCount val="6"/>
                <c:pt idx="0">
                  <c:v>0.04</c:v>
                </c:pt>
                <c:pt idx="1">
                  <c:v>0.2</c:v>
                </c:pt>
                <c:pt idx="2">
                  <c:v>0.66</c:v>
                </c:pt>
                <c:pt idx="3">
                  <c:v>0.06</c:v>
                </c:pt>
                <c:pt idx="4">
                  <c:v>0.04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08924896"/>
        <c:axId val="208922544"/>
      </c:barChart>
      <c:catAx>
        <c:axId val="2089248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08922544"/>
        <c:crosses val="autoZero"/>
        <c:auto val="1"/>
        <c:lblAlgn val="ctr"/>
        <c:lblOffset val="100"/>
        <c:tickLblSkip val="1"/>
        <c:noMultiLvlLbl val="0"/>
      </c:catAx>
      <c:valAx>
        <c:axId val="208922544"/>
        <c:scaling>
          <c:orientation val="minMax"/>
        </c:scaling>
        <c:delete val="1"/>
        <c:axPos val="b"/>
        <c:numFmt formatCode="0%" sourceLinked="0"/>
        <c:majorTickMark val="none"/>
        <c:minorTickMark val="none"/>
        <c:tickLblPos val="nextTo"/>
        <c:crossAx val="208924896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0.66510592425946757"/>
          <c:y val="6.1331389605531951E-2"/>
          <c:w val="0.26536303497777064"/>
          <c:h val="0.2365757142720132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 algn="just"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17.10.2017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6125"/>
            <a:ext cx="52752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2409" tIns="46205" rIns="92409" bIns="46205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6125"/>
            <a:ext cx="5275263" cy="3729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jpe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pic>
        <p:nvPicPr>
          <p:cNvPr id="13" name="Obrázek 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290" y="748032"/>
            <a:ext cx="3028109" cy="1668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8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17/10/2017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17/10/2017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4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355107" y="179291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 smtClean="0"/>
              <a:t>The first level</a:t>
            </a:r>
          </a:p>
          <a:p>
            <a:pPr lvl="1"/>
            <a:r>
              <a:rPr lang="en-US" noProof="0" dirty="0" smtClean="0"/>
              <a:t>The second level</a:t>
            </a:r>
          </a:p>
          <a:p>
            <a:pPr lvl="2"/>
            <a:r>
              <a:rPr lang="en-US" noProof="0" dirty="0" smtClean="0"/>
              <a:t>The third level</a:t>
            </a:r>
          </a:p>
          <a:p>
            <a:pPr lvl="3"/>
            <a:r>
              <a:rPr lang="en-US" noProof="0" dirty="0" smtClean="0"/>
              <a:t>The fourth level</a:t>
            </a:r>
          </a:p>
          <a:p>
            <a:pPr lvl="4"/>
            <a:r>
              <a:rPr lang="en-US" noProof="0" dirty="0" smtClean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17/10/2017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63" y="-168074"/>
            <a:ext cx="2037355" cy="14396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393" y="56745"/>
            <a:ext cx="2292005" cy="99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6.xml"/><Relationship Id="rId7" Type="http://schemas.openxmlformats.org/officeDocument/2006/relationships/image" Target="../media/image10.e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investice.rb.cz/fileadmin/files/disclaimer_RBroker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753811" y="4318248"/>
            <a:ext cx="9928976" cy="615553"/>
          </a:xfrm>
        </p:spPr>
        <p:txBody>
          <a:bodyPr/>
          <a:lstStyle/>
          <a:p>
            <a:r>
              <a:rPr lang="cs-CZ" sz="4000" dirty="0" smtClean="0"/>
              <a:t>Index Exportu: </a:t>
            </a:r>
            <a:r>
              <a:rPr lang="cs-CZ" sz="4000" dirty="0" smtClean="0"/>
              <a:t>R</a:t>
            </a:r>
            <a:r>
              <a:rPr lang="cs-CZ" sz="3600" dirty="0" smtClean="0">
                <a:solidFill>
                  <a:sysClr val="windowText" lastClr="000000"/>
                </a:solidFill>
              </a:rPr>
              <a:t>ůst </a:t>
            </a:r>
            <a:r>
              <a:rPr lang="cs-CZ" sz="3600" dirty="0" smtClean="0">
                <a:solidFill>
                  <a:sysClr val="windowText" lastClr="000000"/>
                </a:solidFill>
              </a:rPr>
              <a:t>na 2letém </a:t>
            </a:r>
            <a:r>
              <a:rPr lang="cs-CZ" sz="3600" dirty="0" smtClean="0">
                <a:solidFill>
                  <a:sysClr val="windowText" lastClr="000000"/>
                </a:solidFill>
              </a:rPr>
              <a:t>maximu</a:t>
            </a:r>
            <a:endParaRPr lang="cs-CZ" sz="4000" dirty="0">
              <a:solidFill>
                <a:sysClr val="windowText" lastClr="000000"/>
              </a:solidFill>
            </a:endParaRPr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923330"/>
          </a:xfrm>
        </p:spPr>
        <p:txBody>
          <a:bodyPr/>
          <a:lstStyle/>
          <a:p>
            <a:r>
              <a:rPr lang="cs-CZ" dirty="0" smtClean="0"/>
              <a:t>Helena Horská, hlavní ekonomka Raiffeisenbank a.s.</a:t>
            </a:r>
          </a:p>
          <a:p>
            <a:r>
              <a:rPr lang="en-US" dirty="0" smtClean="0"/>
              <a:t>h</a:t>
            </a:r>
            <a:r>
              <a:rPr lang="cs-CZ" dirty="0" err="1" smtClean="0"/>
              <a:t>elena.horska</a:t>
            </a:r>
            <a:r>
              <a:rPr lang="en-US" dirty="0" smtClean="0"/>
              <a:t>@rb.cz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788" y="2362943"/>
            <a:ext cx="1565226" cy="151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2629" y="2365315"/>
            <a:ext cx="1540158" cy="151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9" name="think-cell Slide" r:id="rId6" imgW="338" imgH="338" progId="TCLayout.ActiveDocument.1">
                  <p:embed/>
                </p:oleObj>
              </mc:Choice>
              <mc:Fallback>
                <p:oleObj name="think-cell Slide" r:id="rId6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8999" y="159934"/>
            <a:ext cx="4800601" cy="760181"/>
          </a:xfrm>
        </p:spPr>
        <p:txBody>
          <a:bodyPr/>
          <a:lstStyle/>
          <a:p>
            <a:r>
              <a:rPr lang="cs-CZ" dirty="0" smtClean="0"/>
              <a:t>Český vývoz ve 4Q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3" name="Rectangle 3"/>
          <p:cNvSpPr txBox="1"/>
          <p:nvPr/>
        </p:nvSpPr>
        <p:spPr>
          <a:xfrm>
            <a:off x="147708" y="890273"/>
            <a:ext cx="10405992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lvl="0" indent="0">
              <a:spcBef>
                <a:spcPts val="0"/>
              </a:spcBef>
              <a:buFont typeface="Arial" pitchFamily="34" charset="0"/>
              <a:buNone/>
              <a:defRPr sz="1800" b="0" baseline="0">
                <a:latin typeface="Century Gothic" pitchFamily="34" charset="0"/>
              </a:defRPr>
            </a:lvl1pPr>
            <a:lvl2pPr marL="198438" lvl="1" indent="-198438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2pPr>
            <a:lvl3pPr marL="411163" lvl="2" indent="-212725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3pPr>
            <a:lvl4pPr marL="609600" lvl="3" indent="-198438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4pPr>
            <a:lvl5pPr marL="808038" lvl="4" indent="-182563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5pPr>
            <a:lvl6pPr marL="1020763" indent="-212725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6pPr>
            <a:lvl7pPr marL="1235075" indent="-214313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7pPr>
            <a:lvl8pPr marL="1227764" indent="-206438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8pPr>
            <a:lvl9pPr marL="1227764" indent="0">
              <a:spcBef>
                <a:spcPts val="0"/>
              </a:spcBef>
              <a:buFont typeface="Wingdings" pitchFamily="2" charset="2"/>
              <a:buNone/>
              <a:defRPr sz="1800">
                <a:latin typeface="Century Gothic" pitchFamily="34" charset="0"/>
              </a:defRPr>
            </a:lvl9pPr>
          </a:lstStyle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/>
              <a:t>Český export za prvních </a:t>
            </a:r>
            <a:r>
              <a:rPr lang="cs-CZ" sz="1400" dirty="0" smtClean="0"/>
              <a:t>8 měsíců </a:t>
            </a:r>
            <a:r>
              <a:rPr lang="cs-CZ" sz="1400" dirty="0"/>
              <a:t>roku překonal loňská i předloňská tempa </a:t>
            </a:r>
            <a:r>
              <a:rPr lang="cs-CZ" sz="1400" dirty="0" smtClean="0"/>
              <a:t>růstu (národní metodika) v souladu </a:t>
            </a:r>
            <a:r>
              <a:rPr lang="cs-CZ" sz="1400" dirty="0" smtClean="0"/>
              <a:t>s prognózou </a:t>
            </a:r>
            <a:r>
              <a:rPr lang="cs-CZ" sz="1400" dirty="0" smtClean="0"/>
              <a:t>IE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/>
              <a:t>Indexu </a:t>
            </a:r>
            <a:r>
              <a:rPr lang="cs-CZ" sz="1400" b="1" dirty="0" smtClean="0"/>
              <a:t>Exportu: export </a:t>
            </a:r>
            <a:r>
              <a:rPr lang="cs-CZ" sz="1400" b="1" dirty="0"/>
              <a:t>bude </a:t>
            </a:r>
            <a:r>
              <a:rPr lang="cs-CZ" sz="1400" b="1" dirty="0" smtClean="0"/>
              <a:t>růst i po zbytek roku =</a:t>
            </a:r>
            <a:r>
              <a:rPr lang="en-US" sz="1400" b="1" dirty="0" smtClean="0"/>
              <a:t>&gt; </a:t>
            </a:r>
            <a:r>
              <a:rPr lang="cs-CZ" sz="1400" b="1" dirty="0" smtClean="0"/>
              <a:t>nejrychlejší tempo růstu po dvou letech</a:t>
            </a:r>
            <a:endParaRPr lang="cs-CZ" sz="14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smtClean="0"/>
              <a:t>Tempo </a:t>
            </a:r>
            <a:r>
              <a:rPr lang="cs-CZ" sz="1400" dirty="0"/>
              <a:t>růstu vývozu </a:t>
            </a:r>
            <a:r>
              <a:rPr lang="cs-CZ" sz="1400" dirty="0" smtClean="0"/>
              <a:t>o </a:t>
            </a:r>
            <a:r>
              <a:rPr lang="cs-CZ" sz="1400" dirty="0"/>
              <a:t>něco nižší než v </a:t>
            </a:r>
            <a:r>
              <a:rPr lang="cs-CZ" sz="1400" dirty="0" smtClean="0"/>
              <a:t>1H 2017 mimo </a:t>
            </a:r>
            <a:r>
              <a:rPr lang="cs-CZ" sz="1400" dirty="0"/>
              <a:t>jiné z důvodu nedostatku pracovníků na českém trhu </a:t>
            </a:r>
            <a:r>
              <a:rPr lang="cs-CZ" sz="1400" dirty="0" smtClean="0"/>
              <a:t>práce</a:t>
            </a:r>
            <a:endParaRPr lang="cs-CZ" sz="14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smtClean="0"/>
              <a:t>Naopak </a:t>
            </a:r>
            <a:r>
              <a:rPr lang="cs-CZ" sz="1400" b="1" dirty="0" smtClean="0"/>
              <a:t>oživující </a:t>
            </a:r>
            <a:r>
              <a:rPr lang="cs-CZ" sz="1400" b="1" dirty="0"/>
              <a:t>se evropský trh </a:t>
            </a:r>
            <a:r>
              <a:rPr lang="cs-CZ" sz="1400" dirty="0"/>
              <a:t>bude dál zásobovat české firmy dostatkem </a:t>
            </a:r>
            <a:r>
              <a:rPr lang="cs-CZ" sz="1400" dirty="0" smtClean="0"/>
              <a:t>zakázek (viz vysoké hodnoty PMI a IFO indexu</a:t>
            </a:r>
            <a:r>
              <a:rPr lang="cs-CZ" sz="1400" dirty="0" smtClean="0"/>
              <a:t>)</a:t>
            </a:r>
            <a:endParaRPr lang="cs-CZ" sz="14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smtClean="0"/>
              <a:t>Posilování </a:t>
            </a:r>
            <a:r>
              <a:rPr lang="cs-CZ" sz="1400" dirty="0"/>
              <a:t>koruny, vůči kterému je mnoho exportních firem zajištěno, zatím růstu vývozu příliš </a:t>
            </a:r>
            <a:r>
              <a:rPr lang="cs-CZ" sz="1400" dirty="0" smtClean="0"/>
              <a:t>nebrání</a:t>
            </a:r>
            <a:endParaRPr lang="en-GB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328682" y="6519862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200" dirty="0"/>
              <a:t>Zdroj: Výpočet Raiffeisenbank ve spolupráci s Asociací Exportérů, Data k 12</a:t>
            </a:r>
            <a:r>
              <a:rPr lang="cs-CZ" sz="1200" dirty="0" smtClean="0"/>
              <a:t>. 10</a:t>
            </a:r>
            <a:r>
              <a:rPr lang="cs-CZ" sz="1200" dirty="0"/>
              <a:t>. 2017.</a:t>
            </a:r>
          </a:p>
          <a:p>
            <a:r>
              <a:rPr lang="cs-CZ" sz="1200" dirty="0"/>
              <a:t>Pozn.: Údaje do srpna 2017 odpovídají zveřejněné statistice národního vývozu ČSÚ, od září 2017 prognóza IE.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8323394" y="4405520"/>
            <a:ext cx="1496468" cy="2476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542411858"/>
              </p:ext>
            </p:extLst>
          </p:nvPr>
        </p:nvGraphicFramePr>
        <p:xfrm>
          <a:off x="147708" y="2860043"/>
          <a:ext cx="9914530" cy="3736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Čtvrtletní průzkum mezi exportéry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441327" y="2322515"/>
            <a:ext cx="9813928" cy="9144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539747" y="21752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 smtClean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747" y="2779715"/>
            <a:ext cx="99091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400" dirty="0"/>
              <a:t>Pozn.: hodnota pod 50 značí zhoršení, hodnota nad 50 zlepšení, úroveň 50 bodů signalizuje stabilitu</a:t>
            </a:r>
            <a:r>
              <a:rPr lang="cs-CZ" sz="1600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747" y="3369366"/>
            <a:ext cx="2250954" cy="3060010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Aktuální situace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Výhled na tři měsíce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4" y="832269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Jak hodnotíte současnou úroveň exportu Vaší společnosti ve srovnání s obdobím před 3 měsíci? (škála 0-100</a:t>
            </a:r>
            <a:r>
              <a:rPr lang="cs-CZ" sz="1600" b="1" dirty="0" smtClean="0">
                <a:latin typeface="Century Gothic" pitchFamily="34" charset="0"/>
              </a:rPr>
              <a:t>)</a:t>
            </a:r>
          </a:p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7971599"/>
              </p:ext>
            </p:extLst>
          </p:nvPr>
        </p:nvGraphicFramePr>
        <p:xfrm>
          <a:off x="2901674" y="3369366"/>
          <a:ext cx="6728099" cy="1900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1830708"/>
              </p:ext>
            </p:extLst>
          </p:nvPr>
        </p:nvGraphicFramePr>
        <p:xfrm>
          <a:off x="2951369" y="5218043"/>
          <a:ext cx="6838673" cy="184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9324" y="140884"/>
            <a:ext cx="7324379" cy="773516"/>
          </a:xfrm>
        </p:spPr>
        <p:txBody>
          <a:bodyPr/>
          <a:lstStyle/>
          <a:p>
            <a:r>
              <a:rPr lang="cs-CZ" sz="2400" dirty="0" smtClean="0"/>
              <a:t>Anketa – Výhled na korunu</a:t>
            </a:r>
            <a:endParaRPr lang="cs-CZ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/>
          </a:p>
        </p:txBody>
      </p:sp>
      <p:sp>
        <p:nvSpPr>
          <p:cNvPr id="4" name="TextBox 3"/>
          <p:cNvSpPr txBox="1"/>
          <p:nvPr/>
        </p:nvSpPr>
        <p:spPr>
          <a:xfrm>
            <a:off x="99391" y="1147556"/>
            <a:ext cx="10594009" cy="5619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800" b="1" dirty="0"/>
              <a:t>Jaký očekáváte kurz koruny vůči euru (EUR/CZK) na konci roku 2017 a na konci června </a:t>
            </a:r>
            <a:r>
              <a:rPr lang="cs-CZ" sz="1800" b="1" dirty="0" smtClean="0"/>
              <a:t>2018?</a:t>
            </a:r>
            <a:endParaRPr lang="cs-CZ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238125" y="7077867"/>
            <a:ext cx="9979301" cy="322263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100" dirty="0"/>
              <a:t>Zdroj: Anketa Raiffeisenbank a.s. a Asociace Exportérů mezi exportéry, </a:t>
            </a:r>
            <a:r>
              <a:rPr lang="cs-CZ" sz="1100" dirty="0"/>
              <a:t>d</a:t>
            </a:r>
            <a:r>
              <a:rPr lang="cs-CZ" sz="1100" dirty="0" smtClean="0"/>
              <a:t>ata </a:t>
            </a:r>
            <a:r>
              <a:rPr lang="cs-CZ" sz="1100" dirty="0" smtClean="0"/>
              <a:t>sbírána mezi </a:t>
            </a:r>
            <a:r>
              <a:rPr lang="cs-CZ" sz="1100" dirty="0"/>
              <a:t>20</a:t>
            </a:r>
            <a:r>
              <a:rPr lang="cs-CZ" sz="1100" dirty="0" smtClean="0"/>
              <a:t>. 9</a:t>
            </a:r>
            <a:r>
              <a:rPr lang="cs-CZ" sz="1100" dirty="0"/>
              <a:t>. – 4</a:t>
            </a:r>
            <a:r>
              <a:rPr lang="cs-CZ" sz="1100" dirty="0" smtClean="0"/>
              <a:t>. 10</a:t>
            </a:r>
            <a:r>
              <a:rPr lang="cs-CZ" sz="1100" dirty="0"/>
              <a:t>. </a:t>
            </a:r>
            <a:r>
              <a:rPr lang="cs-CZ" sz="1100" dirty="0" smtClean="0"/>
              <a:t>2017. Na anketní otázky odpovědělo 50 osob.   </a:t>
            </a:r>
            <a:endParaRPr lang="cs-CZ" sz="1100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659508388"/>
              </p:ext>
            </p:extLst>
          </p:nvPr>
        </p:nvGraphicFramePr>
        <p:xfrm>
          <a:off x="355736" y="3411571"/>
          <a:ext cx="10189679" cy="3545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7017" y="1709531"/>
            <a:ext cx="9829800" cy="655982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1600" b="1" dirty="0" smtClean="0">
                <a:latin typeface="Century Gothic" pitchFamily="34" charset="0"/>
              </a:rPr>
              <a:t>64 % respondentů očekává kurz EUR/CZK na konci 2017 mezi 25,50 – a 25,99 stejně jako Raiffeisenbank a.s.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1600" b="1" dirty="0">
                <a:latin typeface="Century Gothic" pitchFamily="34" charset="0"/>
              </a:rPr>
              <a:t>V</a:t>
            </a:r>
            <a:r>
              <a:rPr lang="cs-CZ" sz="1600" b="1" dirty="0" smtClean="0">
                <a:latin typeface="Century Gothic" pitchFamily="34" charset="0"/>
              </a:rPr>
              <a:t>íce </a:t>
            </a:r>
            <a:r>
              <a:rPr lang="cs-CZ" sz="1600" b="1" dirty="0">
                <a:latin typeface="Century Gothic" pitchFamily="34" charset="0"/>
              </a:rPr>
              <a:t>než polovina </a:t>
            </a:r>
            <a:r>
              <a:rPr lang="cs-CZ" sz="1600" b="1" dirty="0" smtClean="0">
                <a:latin typeface="Century Gothic" pitchFamily="34" charset="0"/>
              </a:rPr>
              <a:t>respondentů (66 %) předpovídá </a:t>
            </a:r>
            <a:r>
              <a:rPr lang="cs-CZ" sz="1600" b="1" dirty="0">
                <a:latin typeface="Century Gothic" pitchFamily="34" charset="0"/>
              </a:rPr>
              <a:t>korunu v polovině 2018 na stejné nebo jen mírně silnější hodnotě</a:t>
            </a:r>
            <a:r>
              <a:rPr lang="cs-CZ" sz="1600" dirty="0">
                <a:latin typeface="Century Gothic" pitchFamily="34" charset="0"/>
              </a:rPr>
              <a:t>, než je </a:t>
            </a:r>
            <a:r>
              <a:rPr lang="cs-CZ" sz="1600" dirty="0" smtClean="0">
                <a:latin typeface="Century Gothic" pitchFamily="34" charset="0"/>
              </a:rPr>
              <a:t>nyní, na rozdíl od Raiffeisenbank, která očekává kurz koruny </a:t>
            </a:r>
            <a:r>
              <a:rPr lang="cs-CZ" sz="1600" dirty="0" smtClean="0">
                <a:latin typeface="Century Gothic" pitchFamily="34" charset="0"/>
              </a:rPr>
              <a:t>silnější, </a:t>
            </a:r>
            <a:r>
              <a:rPr lang="cs-CZ" sz="1600" dirty="0" smtClean="0">
                <a:latin typeface="Century Gothic" pitchFamily="34" charset="0"/>
              </a:rPr>
              <a:t>a to v rozmezí 25,00-25,49 za euro</a:t>
            </a: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09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upozornění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5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>
              <a:spcBef>
                <a:spcPts val="1000"/>
              </a:spcBef>
            </a:pPr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Raiffeisenbank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</a:t>
            </a:r>
            <a:r>
              <a:rPr lang="cs-CZ" sz="1400" dirty="0" smtClean="0"/>
              <a:t>o zamýšlené </a:t>
            </a:r>
            <a:r>
              <a:rPr lang="cs-CZ" sz="1400" dirty="0"/>
              <a:t>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dle vyhlášky č. 114/2006 Sb., o poctivé prezentaci investičních doporučení, naleznete na webové stránce Raiffeisenbank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</a:t>
            </a:r>
            <a:r>
              <a:rPr lang="cs-CZ" sz="1400" u="sng" dirty="0">
                <a:hlinkClick r:id="rId2"/>
              </a:rPr>
              <a:t>https://</a:t>
            </a:r>
            <a:r>
              <a:rPr lang="cs-CZ" sz="1400" u="sng" dirty="0" smtClean="0">
                <a:hlinkClick r:id="rId2"/>
              </a:rPr>
              <a:t>investice.rb.cz/</a:t>
            </a:r>
            <a:r>
              <a:rPr lang="cs-CZ" sz="1400" u="sng" dirty="0" err="1" smtClean="0">
                <a:hlinkClick r:id="rId2"/>
              </a:rPr>
              <a:t>fileadmin</a:t>
            </a:r>
            <a:r>
              <a:rPr lang="cs-CZ" sz="1400" u="sng" dirty="0" smtClean="0">
                <a:hlinkClick r:id="rId2"/>
              </a:rPr>
              <a:t>/</a:t>
            </a:r>
            <a:r>
              <a:rPr lang="cs-CZ" sz="1400" u="sng" dirty="0" err="1" smtClean="0">
                <a:hlinkClick r:id="rId2"/>
              </a:rPr>
              <a:t>files</a:t>
            </a:r>
            <a:r>
              <a:rPr lang="cs-CZ" sz="1400" u="sng" dirty="0" smtClean="0">
                <a:hlinkClick r:id="rId2"/>
              </a:rPr>
              <a:t>/disclaimer_RBroker.pdf</a:t>
            </a:r>
            <a:r>
              <a:rPr lang="cs-CZ" sz="1400" dirty="0" smtClean="0"/>
              <a:t>. Dohledovým </a:t>
            </a:r>
            <a:r>
              <a:rPr lang="cs-CZ" sz="1400" dirty="0"/>
              <a:t>orgánem pro Raiffeisenbank a.s. je Česká národní banka, Na Příkopě 28, Praha </a:t>
            </a:r>
            <a:r>
              <a:rPr lang="cs-CZ" sz="1400" dirty="0" smtClean="0"/>
              <a:t>1.</a:t>
            </a: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Data k </a:t>
            </a:r>
            <a:r>
              <a:rPr lang="cs-CZ" sz="1400" dirty="0" smtClean="0"/>
              <a:t>2. říjnu </a:t>
            </a:r>
            <a:r>
              <a:rPr lang="cs-CZ" sz="1400" dirty="0"/>
              <a:t>2017</a:t>
            </a:r>
            <a:r>
              <a:rPr lang="cs-CZ" sz="1400" dirty="0" smtClean="0">
                <a:latin typeface="Century Gothic" pitchFamily="34" charset="0"/>
              </a:rPr>
              <a:t> </a:t>
            </a:r>
            <a:endParaRPr lang="cs-CZ" sz="1400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</a:t>
            </a:r>
            <a:r>
              <a:rPr lang="cs-CZ" sz="1400" dirty="0" smtClean="0">
                <a:latin typeface="Century Gothic" pitchFamily="34" charset="0"/>
              </a:rPr>
              <a:t>Helena Horská, hlavní </a:t>
            </a:r>
            <a:r>
              <a:rPr lang="cs-CZ" sz="1400" dirty="0" smtClean="0">
                <a:latin typeface="Century Gothic" pitchFamily="34" charset="0"/>
              </a:rPr>
              <a:t>ekonomka </a:t>
            </a:r>
            <a:r>
              <a:rPr lang="cs-CZ" sz="1400" dirty="0" smtClean="0">
                <a:latin typeface="Century Gothic" pitchFamily="34" charset="0"/>
              </a:rPr>
              <a:t>Raiffeisenbank </a:t>
            </a:r>
            <a:r>
              <a:rPr lang="cs-CZ" sz="1400" dirty="0">
                <a:latin typeface="Century Gothic" pitchFamily="34" charset="0"/>
              </a:rPr>
              <a:t>a.s., </a:t>
            </a:r>
            <a:r>
              <a:rPr lang="cs-CZ" sz="1400" dirty="0" err="1" smtClean="0">
                <a:latin typeface="Century Gothic" pitchFamily="34" charset="0"/>
              </a:rPr>
              <a:t>helena.horska</a:t>
            </a:r>
            <a:r>
              <a:rPr lang="en-US" sz="1400" dirty="0" smtClean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675" y="5935339"/>
            <a:ext cx="876300" cy="1087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623022-32C5-45FE-9C38-B3E16CC9AD8A}">
  <ds:schemaRefs>
    <ds:schemaRef ds:uri="http://purl.org/dc/elements/1.1/"/>
    <ds:schemaRef ds:uri="8a242853-43d6-460e-83d1-ae32e22d03ab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4175</TotalTime>
  <Words>279</Words>
  <Application>Microsoft Office PowerPoint</Application>
  <PresentationFormat>Vlastní</PresentationFormat>
  <Paragraphs>40</Paragraphs>
  <Slides>5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Wingdings</vt:lpstr>
      <vt:lpstr>Presentace IE žlutá</vt:lpstr>
      <vt:lpstr>think-cell Slide</vt:lpstr>
      <vt:lpstr>Prezentace aplikace PowerPoint</vt:lpstr>
      <vt:lpstr>Český vývoz ve 4Q 2017</vt:lpstr>
      <vt:lpstr>Čtvrtletní průzkum mezi exportéry</vt:lpstr>
      <vt:lpstr>Anketa – Výhled na korunu</vt:lpstr>
      <vt:lpstr>Důležité upozornění</vt:lpstr>
    </vt:vector>
  </TitlesOfParts>
  <Company>Raiffeisenbank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Skácalová Tereza</cp:lastModifiedBy>
  <cp:revision>133</cp:revision>
  <cp:lastPrinted>2017-01-09T16:42:59Z</cp:lastPrinted>
  <dcterms:created xsi:type="dcterms:W3CDTF">2016-04-01T12:44:41Z</dcterms:created>
  <dcterms:modified xsi:type="dcterms:W3CDTF">2017-10-17T14:47:01Z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</Properties>
</file>