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349" r:id="rId3"/>
    <p:sldId id="351" r:id="rId4"/>
    <p:sldId id="262" r:id="rId5"/>
    <p:sldId id="352" r:id="rId6"/>
    <p:sldId id="350" r:id="rId7"/>
    <p:sldId id="347" r:id="rId8"/>
    <p:sldId id="348" r:id="rId9"/>
    <p:sldId id="346" r:id="rId10"/>
    <p:sldId id="344" r:id="rId11"/>
    <p:sldId id="345" r:id="rId12"/>
    <p:sldId id="385" r:id="rId13"/>
    <p:sldId id="386" r:id="rId14"/>
    <p:sldId id="387" r:id="rId15"/>
    <p:sldId id="317" r:id="rId16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danek\Data\Atas\P&#345;edn&#225;&#353;ky\&#352;kolstv&#237;\V&#352;%20statistik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34085274123621E-2"/>
          <c:y val="2.4190958299449023E-2"/>
          <c:w val="0.93905137613136647"/>
          <c:h val="0.894422934706937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List1!$B$3:$S$3</c:f>
              <c:strCache>
                <c:ptCount val="18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</c:strCache>
            </c:strRef>
          </c:cat>
          <c:val>
            <c:numRef>
              <c:f>List1!$B$6:$S$6</c:f>
              <c:numCache>
                <c:formatCode>0.0</c:formatCode>
                <c:ptCount val="18"/>
                <c:pt idx="0">
                  <c:v>29.982564630031483</c:v>
                </c:pt>
                <c:pt idx="1">
                  <c:v>29.81115241635688</c:v>
                </c:pt>
                <c:pt idx="2">
                  <c:v>29.170987344594973</c:v>
                </c:pt>
                <c:pt idx="3">
                  <c:v>29.121269601051186</c:v>
                </c:pt>
                <c:pt idx="4">
                  <c:v>28.192491874531221</c:v>
                </c:pt>
                <c:pt idx="5">
                  <c:v>27.535088819975979</c:v>
                </c:pt>
                <c:pt idx="6">
                  <c:v>27.066460094133255</c:v>
                </c:pt>
                <c:pt idx="7">
                  <c:v>25.962374406021365</c:v>
                </c:pt>
                <c:pt idx="8">
                  <c:v>24.724704241790388</c:v>
                </c:pt>
                <c:pt idx="9">
                  <c:v>24.218250859987222</c:v>
                </c:pt>
                <c:pt idx="10">
                  <c:v>23.899517480741554</c:v>
                </c:pt>
                <c:pt idx="11">
                  <c:v>23.421838663941262</c:v>
                </c:pt>
                <c:pt idx="12">
                  <c:v>23.347064187307296</c:v>
                </c:pt>
                <c:pt idx="13">
                  <c:v>23.739974611966996</c:v>
                </c:pt>
                <c:pt idx="14">
                  <c:v>23.611884759815233</c:v>
                </c:pt>
                <c:pt idx="15">
                  <c:v>23.190459605846254</c:v>
                </c:pt>
                <c:pt idx="16">
                  <c:v>22.899303356554782</c:v>
                </c:pt>
                <c:pt idx="17">
                  <c:v>22.511103984254529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CD-42CA-BAB0-FB6DD71A1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769680"/>
        <c:axId val="1"/>
      </c:lineChart>
      <c:catAx>
        <c:axId val="39976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"/>
          <c:min val="22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39976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0.37997</cdr:x>
      <cdr:y>0.02779</cdr:y>
    </cdr:from>
    <cdr:to>
      <cdr:x>0.97123</cdr:x>
      <cdr:y>0.1331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1B0A67F0-AB4E-4194-A4E3-C39CE2DFE0D3}"/>
            </a:ext>
          </a:extLst>
        </cdr:cNvPr>
        <cdr:cNvSpPr txBox="1"/>
      </cdr:nvSpPr>
      <cdr:spPr>
        <a:xfrm xmlns:a="http://schemas.openxmlformats.org/drawingml/2006/main">
          <a:off x="4384946" y="170573"/>
          <a:ext cx="6823406" cy="64633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b="1" dirty="0">
              <a:latin typeface="Arial" panose="020B0604020202020204" pitchFamily="34" charset="0"/>
              <a:cs typeface="Arial" panose="020B0604020202020204" pitchFamily="34" charset="0"/>
            </a:rPr>
            <a:t>CZ průmysl se podílí 33 % na tvorbě HDP, průměr EU je 15 %</a:t>
          </a:r>
        </a:p>
        <a:p xmlns:a="http://schemas.openxmlformats.org/drawingml/2006/main">
          <a:endParaRPr lang="cs-CZ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D50D-6E5D-4DE0-A57C-3CA23C52F66C}" type="datetimeFigureOut">
              <a:rPr lang="cs-CZ" smtClean="0"/>
              <a:t>10.7.2019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25E7-873A-4014-A850-79D48836792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2368-6E53-4BF5-B95F-745E3C0D3ED2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999-C411-4CC2-9E4B-DBF523CBEEBB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88-3B3D-4D33-BDBC-BA7091E1064D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189-85AF-4403-833A-CB16175F475F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5F63-E933-4544-87C5-29FE94FA9D16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A52-8404-4C54-8FCD-2304C4F27866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83BC-21FD-4B97-82C3-AE96C25FD048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1479-5008-4DCD-B73C-40EABBAAD1DE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892E-C93A-40DA-A974-D442A5819A01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5E-5554-4018-98E9-88D66DE7C8B1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5571-56DC-480F-B373-338C38909ABF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2C11-7519-49C5-8596-C6663E94282D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9B67-16DD-45DC-AC34-5E289114E903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9EA7-E8F6-45B4-977D-9C5EA0DC164F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D99B-D78D-423F-BA15-0F1835EE70A5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3A01-25FB-4AE5-9084-3AB849D88C95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D777-E8E9-44CB-B431-28076530330A}" type="datetime1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tionary.org/wiki/%D7%9B%D7%93%D7%95%D7%A8_%D7%91%D7%93%D7%9C%D7%9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cle50.ideasoneurope.eu/2017/06/07/brexit-contradictions-2017-general-election-campaig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transgriot.blogspot.com/2016/08/trumps-disrespectful-black-outreach-doa.html" TargetMode="External"/><Relationship Id="rId7" Type="http://schemas.openxmlformats.org/officeDocument/2006/relationships/hyperlink" Target="https://fr.wikipedia.org/wiki/Jean-Claude_Juncke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s://www.kurzy.cz/zpravy/415273-cinsky-prezident-vystoupi-poprve-na-wef-v-davosu-velka-ocekavani/" TargetMode="Externa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anek@atas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an_Amos_Komensk%C3%B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ancechristie.com/2017/09/26/john-hus-martyred-reformer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2559" y="3763274"/>
            <a:ext cx="10620375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dirty="0"/>
              <a:t> </a:t>
            </a:r>
            <a:r>
              <a:rPr lang="cs-CZ" sz="6000" b="1" i="1" dirty="0"/>
              <a:t>Index exportu  2019 - 07</a:t>
            </a:r>
            <a:br>
              <a:rPr lang="cs-CZ" sz="6000" b="1" i="1" dirty="0"/>
            </a:br>
            <a:r>
              <a:rPr lang="cs-CZ" sz="4900" b="1" i="1" dirty="0"/>
              <a:t>Školství, průmysl a ZO USA</a:t>
            </a:r>
            <a:r>
              <a:rPr lang="cs-CZ" sz="6000" b="1" i="1" dirty="0"/>
              <a:t/>
            </a:r>
            <a:br>
              <a:rPr lang="cs-CZ" sz="6000" b="1" i="1" dirty="0"/>
            </a:br>
            <a:endParaRPr lang="cs-CZ" sz="60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1" y="571886"/>
            <a:ext cx="2539657" cy="28571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183017"/>
            <a:ext cx="2467203" cy="68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6968C84-4803-43EE-9B1D-8959ED7C0E64}"/>
              </a:ext>
            </a:extLst>
          </p:cNvPr>
          <p:cNvSpPr txBox="1"/>
          <p:nvPr/>
        </p:nvSpPr>
        <p:spPr>
          <a:xfrm>
            <a:off x="2081048" y="6274676"/>
            <a:ext cx="899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Otto Daněk – místopředseda AE                                                        09.05.2019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44CEBB-B32A-49C2-ABD7-7CCED25F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1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6E19AD-F0C1-4909-BA89-A82FF104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49525" y="59179"/>
            <a:ext cx="7092950" cy="71251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2FECDDB-5714-4F86-80AC-6FD8F4678883}"/>
              </a:ext>
            </a:extLst>
          </p:cNvPr>
          <p:cNvSpPr txBox="1"/>
          <p:nvPr/>
        </p:nvSpPr>
        <p:spPr>
          <a:xfrm>
            <a:off x="4246879" y="2312896"/>
            <a:ext cx="3942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Co nás v  čeká ?</a:t>
            </a:r>
          </a:p>
        </p:txBody>
      </p:sp>
    </p:spTree>
    <p:extLst>
      <p:ext uri="{BB962C8B-B14F-4D97-AF65-F5344CB8AC3E}">
        <p14:creationId xmlns:p14="http://schemas.microsoft.com/office/powerpoint/2010/main" val="285923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9C3C4C-EDF5-4E3E-A299-9A099221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5854" y="135834"/>
            <a:ext cx="10278537" cy="59361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C90724E-82BB-4651-B020-23A93634982A}"/>
              </a:ext>
            </a:extLst>
          </p:cNvPr>
          <p:cNvSpPr txBox="1"/>
          <p:nvPr/>
        </p:nvSpPr>
        <p:spPr>
          <a:xfrm>
            <a:off x="3019425" y="5191125"/>
            <a:ext cx="779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Hard           Soft       </a:t>
            </a:r>
            <a:r>
              <a:rPr lang="cs-CZ" sz="4000" b="1" dirty="0" err="1">
                <a:solidFill>
                  <a:srgbClr val="FFFF00"/>
                </a:solidFill>
              </a:rPr>
              <a:t>Neither</a:t>
            </a:r>
            <a:r>
              <a:rPr lang="cs-CZ" sz="4000" b="1" dirty="0">
                <a:solidFill>
                  <a:srgbClr val="FFFF00"/>
                </a:solidFill>
              </a:rPr>
              <a:t>  ???</a:t>
            </a:r>
          </a:p>
        </p:txBody>
      </p:sp>
    </p:spTree>
    <p:extLst>
      <p:ext uri="{BB962C8B-B14F-4D97-AF65-F5344CB8AC3E}">
        <p14:creationId xmlns:p14="http://schemas.microsoft.com/office/powerpoint/2010/main" val="272289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4F6E41D-8AEF-44CC-BDF1-3F932C3725DB}"/>
              </a:ext>
            </a:extLst>
          </p:cNvPr>
          <p:cNvSpPr txBox="1"/>
          <p:nvPr/>
        </p:nvSpPr>
        <p:spPr>
          <a:xfrm>
            <a:off x="4225937" y="70988"/>
            <a:ext cx="374012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Ale hlavně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2A9E41-E832-43DA-818C-97A0774ED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7151" y="1414779"/>
            <a:ext cx="6946900" cy="52101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7CD258-BE7D-41EA-92E3-D964200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1753" y="135834"/>
            <a:ext cx="2876550" cy="18032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3006455-2409-465A-96DA-4E936BE66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76413" y="70988"/>
            <a:ext cx="2330543" cy="307825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B4FD52B-7D7E-4FEC-BFF7-5BAE34C14848}"/>
              </a:ext>
            </a:extLst>
          </p:cNvPr>
          <p:cNvSpPr txBox="1"/>
          <p:nvPr/>
        </p:nvSpPr>
        <p:spPr>
          <a:xfrm>
            <a:off x="3499912" y="7037856"/>
            <a:ext cx="1767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7" tooltip="https://fr.wikipedia.org/wiki/Jean-Claude_Juncker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8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53360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6709" y="123350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A039D5-8408-4CB1-ABB0-7A3A6F1AB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86" y="3234692"/>
            <a:ext cx="2052713" cy="1340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2327D4-3434-4078-A8C1-F52040DEEEE8}"/>
              </a:ext>
            </a:extLst>
          </p:cNvPr>
          <p:cNvSpPr txBox="1"/>
          <p:nvPr/>
        </p:nvSpPr>
        <p:spPr>
          <a:xfrm>
            <a:off x="1454641" y="135834"/>
            <a:ext cx="8659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Export a import USA-významní partneři (mld.USD)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55A5341-1687-43B5-B92B-72AF304D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12" y="1105106"/>
            <a:ext cx="1427531" cy="951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718094-42C7-4F68-9E52-72312F496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146" y="3259349"/>
            <a:ext cx="1654052" cy="946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33395B5-36DF-48F4-98BA-DD42D5B10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242" y="1105107"/>
            <a:ext cx="1304902" cy="865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77AC864-CA45-42B1-91FE-5812345D7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242" y="3259350"/>
            <a:ext cx="1425704" cy="946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7B14961-A6FC-4B0A-9B79-EAB534E6B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6242" y="5231589"/>
            <a:ext cx="1425704" cy="946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95E133D-842E-4675-B682-433B2E9FF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1812" y="5328050"/>
            <a:ext cx="1329707" cy="849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A28BDF7-81F5-4DEC-A0EB-8F333F2864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145" y="5297409"/>
            <a:ext cx="1643689" cy="849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80BA9AC-C205-463E-894C-1C87F09243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1146" y="1105104"/>
            <a:ext cx="1573734" cy="951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306F717D-9C72-4084-B658-06BD4B429C41}"/>
              </a:ext>
            </a:extLst>
          </p:cNvPr>
          <p:cNvSpPr txBox="1"/>
          <p:nvPr/>
        </p:nvSpPr>
        <p:spPr>
          <a:xfrm>
            <a:off x="1911145" y="2316480"/>
            <a:ext cx="992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4,6 – 4,2 = + 0,4                              596 – 705 = - 109                                    179 – 558 = - 379                          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31A881B-CCF6-428E-9490-5D8A23B11821}"/>
              </a:ext>
            </a:extLst>
          </p:cNvPr>
          <p:cNvSpPr txBox="1"/>
          <p:nvPr/>
        </p:nvSpPr>
        <p:spPr>
          <a:xfrm>
            <a:off x="1921509" y="4506995"/>
            <a:ext cx="189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361 – 354 = + 7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C3D952F-E525-4349-8D92-0533D93CD73C}"/>
              </a:ext>
            </a:extLst>
          </p:cNvPr>
          <p:cNvSpPr txBox="1"/>
          <p:nvPr/>
        </p:nvSpPr>
        <p:spPr>
          <a:xfrm>
            <a:off x="9614293" y="4409705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120 – 177 = - 57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492C43B-BD66-4A91-849D-092E40D206B8}"/>
              </a:ext>
            </a:extLst>
          </p:cNvPr>
          <p:cNvSpPr txBox="1"/>
          <p:nvPr/>
        </p:nvSpPr>
        <p:spPr>
          <a:xfrm>
            <a:off x="1925731" y="6383512"/>
            <a:ext cx="94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299 – 372 = - 73                                81 – 87 = -6                                            32 – 56 = - 24</a:t>
            </a:r>
          </a:p>
        </p:txBody>
      </p:sp>
      <p:sp>
        <p:nvSpPr>
          <p:cNvPr id="28" name="Rovnoramenný trojúhelník 27">
            <a:extLst>
              <a:ext uri="{FF2B5EF4-FFF2-40B4-BE49-F238E27FC236}">
                <a16:creationId xmlns:a16="http://schemas.microsoft.com/office/drawing/2014/main" id="{860F0282-DB9B-4291-8440-2EB401DB75DC}"/>
              </a:ext>
            </a:extLst>
          </p:cNvPr>
          <p:cNvSpPr/>
          <p:nvPr/>
        </p:nvSpPr>
        <p:spPr>
          <a:xfrm>
            <a:off x="2504338" y="672159"/>
            <a:ext cx="387349" cy="3693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Rovnoramenný trojúhelník 30">
            <a:extLst>
              <a:ext uri="{FF2B5EF4-FFF2-40B4-BE49-F238E27FC236}">
                <a16:creationId xmlns:a16="http://schemas.microsoft.com/office/drawing/2014/main" id="{4C2D3211-FA3B-4B8C-9985-83146C902F05}"/>
              </a:ext>
            </a:extLst>
          </p:cNvPr>
          <p:cNvSpPr/>
          <p:nvPr/>
        </p:nvSpPr>
        <p:spPr>
          <a:xfrm>
            <a:off x="6298367" y="651511"/>
            <a:ext cx="387349" cy="3693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Rovnoramenný trojúhelník 31">
            <a:extLst>
              <a:ext uri="{FF2B5EF4-FFF2-40B4-BE49-F238E27FC236}">
                <a16:creationId xmlns:a16="http://schemas.microsoft.com/office/drawing/2014/main" id="{DCBBFF93-1392-4D35-92F4-707FD3C3F05D}"/>
              </a:ext>
            </a:extLst>
          </p:cNvPr>
          <p:cNvSpPr/>
          <p:nvPr/>
        </p:nvSpPr>
        <p:spPr>
          <a:xfrm>
            <a:off x="10350010" y="651511"/>
            <a:ext cx="387349" cy="3693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Rovnoramenný trojúhelník 32">
            <a:extLst>
              <a:ext uri="{FF2B5EF4-FFF2-40B4-BE49-F238E27FC236}">
                <a16:creationId xmlns:a16="http://schemas.microsoft.com/office/drawing/2014/main" id="{41DF0AF8-C4AC-4701-B63F-ECB7C720875E}"/>
              </a:ext>
            </a:extLst>
          </p:cNvPr>
          <p:cNvSpPr/>
          <p:nvPr/>
        </p:nvSpPr>
        <p:spPr>
          <a:xfrm>
            <a:off x="2504338" y="2767198"/>
            <a:ext cx="387349" cy="3693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Rovnoramenný trojúhelník 34">
            <a:extLst>
              <a:ext uri="{FF2B5EF4-FFF2-40B4-BE49-F238E27FC236}">
                <a16:creationId xmlns:a16="http://schemas.microsoft.com/office/drawing/2014/main" id="{F3BD2B16-1E0E-48EB-AA46-AB82F945858B}"/>
              </a:ext>
            </a:extLst>
          </p:cNvPr>
          <p:cNvSpPr/>
          <p:nvPr/>
        </p:nvSpPr>
        <p:spPr>
          <a:xfrm>
            <a:off x="2511251" y="4840374"/>
            <a:ext cx="387349" cy="3693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Rovnoramenný trojúhelník 35">
            <a:extLst>
              <a:ext uri="{FF2B5EF4-FFF2-40B4-BE49-F238E27FC236}">
                <a16:creationId xmlns:a16="http://schemas.microsoft.com/office/drawing/2014/main" id="{51B18DC5-682C-4A66-A2B9-287669984CCD}"/>
              </a:ext>
            </a:extLst>
          </p:cNvPr>
          <p:cNvSpPr/>
          <p:nvPr/>
        </p:nvSpPr>
        <p:spPr>
          <a:xfrm>
            <a:off x="10350009" y="4784548"/>
            <a:ext cx="387349" cy="3693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Rovnoramenný trojúhelník 36">
            <a:extLst>
              <a:ext uri="{FF2B5EF4-FFF2-40B4-BE49-F238E27FC236}">
                <a16:creationId xmlns:a16="http://schemas.microsoft.com/office/drawing/2014/main" id="{96161583-D5EE-4A2E-9743-F10CDB2E6CB4}"/>
              </a:ext>
            </a:extLst>
          </p:cNvPr>
          <p:cNvSpPr/>
          <p:nvPr/>
        </p:nvSpPr>
        <p:spPr>
          <a:xfrm>
            <a:off x="11057134" y="0"/>
            <a:ext cx="1134866" cy="8376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clo</a:t>
            </a:r>
          </a:p>
        </p:txBody>
      </p:sp>
      <p:sp>
        <p:nvSpPr>
          <p:cNvPr id="38" name="Rovnoramenný trojúhelník 37">
            <a:extLst>
              <a:ext uri="{FF2B5EF4-FFF2-40B4-BE49-F238E27FC236}">
                <a16:creationId xmlns:a16="http://schemas.microsoft.com/office/drawing/2014/main" id="{AF486ED7-9760-4DC4-953B-3336ACE77791}"/>
              </a:ext>
            </a:extLst>
          </p:cNvPr>
          <p:cNvSpPr/>
          <p:nvPr/>
        </p:nvSpPr>
        <p:spPr>
          <a:xfrm>
            <a:off x="10395419" y="2784713"/>
            <a:ext cx="387349" cy="3693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63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6709" y="123350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2327D4-3434-4078-A8C1-F52040DEEEE8}"/>
              </a:ext>
            </a:extLst>
          </p:cNvPr>
          <p:cNvSpPr txBox="1"/>
          <p:nvPr/>
        </p:nvSpPr>
        <p:spPr>
          <a:xfrm>
            <a:off x="1454641" y="135834"/>
            <a:ext cx="732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Import USA-významné položky (mld.USD)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55A5341-1687-43B5-B92B-72AF304D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46" y="2284539"/>
            <a:ext cx="1573734" cy="951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718094-42C7-4F68-9E52-72312F49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46" y="3671374"/>
            <a:ext cx="1573734" cy="946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33395B5-36DF-48F4-98BA-DD42D5B10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362" y="642428"/>
            <a:ext cx="1304902" cy="865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77AC864-CA45-42B1-91FE-5812345D7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362" y="2054611"/>
            <a:ext cx="1425704" cy="946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7B14961-A6FC-4B0A-9B79-EAB534E6B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362" y="5135127"/>
            <a:ext cx="1425704" cy="946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95E133D-842E-4675-B682-433B2E9FF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557" y="3634258"/>
            <a:ext cx="1450509" cy="926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A28BDF7-81F5-4DEC-A0EB-8F333F286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641" y="5231589"/>
            <a:ext cx="1643689" cy="849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80BA9AC-C205-463E-894C-1C87F0924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546" y="744199"/>
            <a:ext cx="1573734" cy="951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411C5E-8792-4588-B807-C0E3E997A266}"/>
              </a:ext>
            </a:extLst>
          </p:cNvPr>
          <p:cNvSpPr txBox="1"/>
          <p:nvPr/>
        </p:nvSpPr>
        <p:spPr>
          <a:xfrm>
            <a:off x="3176325" y="917798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Elektrické přístroje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E2D4BE-5151-4EC8-B419-046797BE8D80}"/>
              </a:ext>
            </a:extLst>
          </p:cNvPr>
          <p:cNvSpPr txBox="1"/>
          <p:nvPr/>
        </p:nvSpPr>
        <p:spPr>
          <a:xfrm>
            <a:off x="3309426" y="244887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Letadla, auta, ocel, Al</a:t>
            </a:r>
          </a:p>
          <a:p>
            <a:r>
              <a:rPr lang="cs-CZ" dirty="0"/>
              <a:t>SRN 126 mld.$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7A608B4-A4F2-4BC2-810F-0E305A54A6B4}"/>
              </a:ext>
            </a:extLst>
          </p:cNvPr>
          <p:cNvSpPr txBox="1"/>
          <p:nvPr/>
        </p:nvSpPr>
        <p:spPr>
          <a:xfrm>
            <a:off x="3434080" y="4051979"/>
            <a:ext cx="131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Ocel, Al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10EC004-BAAA-4C7C-8A2E-9810178CD672}"/>
              </a:ext>
            </a:extLst>
          </p:cNvPr>
          <p:cNvSpPr txBox="1"/>
          <p:nvPr/>
        </p:nvSpPr>
        <p:spPr>
          <a:xfrm>
            <a:off x="3566160" y="5567680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Ocel, potraviny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F4CC566-33DD-4D39-A947-3A37E46E007D}"/>
              </a:ext>
            </a:extLst>
          </p:cNvPr>
          <p:cNvSpPr txBox="1"/>
          <p:nvPr/>
        </p:nvSpPr>
        <p:spPr>
          <a:xfrm>
            <a:off x="8464351" y="896132"/>
            <a:ext cx="367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Elektrické stroje, letadla, sója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4FCF2FE-405C-4E3D-A891-279DAEE5DFD3}"/>
              </a:ext>
            </a:extLst>
          </p:cNvPr>
          <p:cNvSpPr txBox="1"/>
          <p:nvPr/>
        </p:nvSpPr>
        <p:spPr>
          <a:xfrm>
            <a:off x="8682119" y="235611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Osobní auta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39A3C8B-ECF7-4EC8-AD43-A7E46CFEE3D1}"/>
              </a:ext>
            </a:extLst>
          </p:cNvPr>
          <p:cNvSpPr txBox="1"/>
          <p:nvPr/>
        </p:nvSpPr>
        <p:spPr>
          <a:xfrm>
            <a:off x="8676640" y="4042999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Osobní auta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1B75D72-ABC0-4B5D-821D-6B61942CD352}"/>
              </a:ext>
            </a:extLst>
          </p:cNvPr>
          <p:cNvSpPr txBox="1"/>
          <p:nvPr/>
        </p:nvSpPr>
        <p:spPr>
          <a:xfrm>
            <a:off x="8777479" y="560820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Ocel</a:t>
            </a:r>
          </a:p>
        </p:txBody>
      </p:sp>
    </p:spTree>
    <p:extLst>
      <p:ext uri="{BB962C8B-B14F-4D97-AF65-F5344CB8AC3E}">
        <p14:creationId xmlns:p14="http://schemas.microsoft.com/office/powerpoint/2010/main" val="325131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4029" y="279416"/>
            <a:ext cx="11527971" cy="2822599"/>
          </a:xfrm>
        </p:spPr>
        <p:txBody>
          <a:bodyPr>
            <a:noAutofit/>
          </a:bodyPr>
          <a:lstStyle/>
          <a:p>
            <a:endParaRPr lang="cs-CZ" sz="3000" b="1" u="sng" dirty="0"/>
          </a:p>
          <a:p>
            <a:endParaRPr lang="cs-CZ" sz="3000" b="1" u="sng" dirty="0"/>
          </a:p>
          <a:p>
            <a:endParaRPr lang="cs-CZ" sz="1100" b="1" u="sng" dirty="0"/>
          </a:p>
          <a:p>
            <a:endParaRPr lang="cs-CZ" sz="11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475932" y="669274"/>
            <a:ext cx="99041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Děkuji za pozornost</a:t>
            </a:r>
          </a:p>
          <a:p>
            <a:pPr algn="ctr"/>
            <a:r>
              <a:rPr lang="cs-CZ" sz="5400" b="1" dirty="0"/>
              <a:t>Ing. Otto Daněk</a:t>
            </a:r>
          </a:p>
          <a:p>
            <a:pPr algn="ctr"/>
            <a:r>
              <a:rPr lang="cs-CZ" sz="4000" b="1" dirty="0"/>
              <a:t>Viceprezident Elektrotech. asoc. ČR</a:t>
            </a:r>
          </a:p>
          <a:p>
            <a:pPr algn="ctr"/>
            <a:r>
              <a:rPr lang="cs-CZ" sz="4000" b="1" dirty="0"/>
              <a:t>Místopředs. Asociace export.</a:t>
            </a:r>
          </a:p>
          <a:p>
            <a:pPr algn="ctr"/>
            <a:r>
              <a:rPr lang="cs-CZ" sz="4000" b="1" dirty="0"/>
              <a:t>Předseda představenstva ATAS a.s.</a:t>
            </a:r>
          </a:p>
          <a:p>
            <a:pPr algn="ctr"/>
            <a:r>
              <a:rPr lang="cs-CZ" sz="5400" b="1" dirty="0"/>
              <a:t> </a:t>
            </a:r>
            <a:r>
              <a:rPr lang="cs-CZ" sz="5400" b="1" dirty="0">
                <a:hlinkClick r:id="rId2"/>
              </a:rPr>
              <a:t>danek@atas.cz</a:t>
            </a:r>
            <a:endParaRPr lang="cs-CZ" sz="5400" b="1" dirty="0"/>
          </a:p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(statistická data čerpána z ČSÚ)</a:t>
            </a:r>
          </a:p>
          <a:p>
            <a:pPr algn="ctr"/>
            <a:endParaRPr lang="cs-CZ" sz="54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99D3C8-870A-4BF7-9A33-FA276B4B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1275" y="573984"/>
            <a:ext cx="8801100" cy="768056"/>
          </a:xfrm>
        </p:spPr>
        <p:txBody>
          <a:bodyPr>
            <a:noAutofit/>
          </a:bodyPr>
          <a:lstStyle/>
          <a:p>
            <a:r>
              <a:rPr lang="cs-CZ" sz="3200" b="1" dirty="0"/>
              <a:t>Chybí dlouhodobá koncepce školství !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EA3AD42-B094-416A-AB04-A2D5977182C5}"/>
              </a:ext>
            </a:extLst>
          </p:cNvPr>
          <p:cNvSpPr/>
          <p:nvPr/>
        </p:nvSpPr>
        <p:spPr>
          <a:xfrm>
            <a:off x="1664004" y="1786122"/>
            <a:ext cx="103486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/>
              <a:t>Na postu ministra školství se od r. 1993 vystřídalo 20 ministrů (3.největší počet)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/>
              <a:t>Průměrná životnost ministra školství je 16 měsíců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/>
              <a:t>Jak se dá za tuto dobu vymyslet, projednat a implementovat koncepce školství ? </a:t>
            </a:r>
          </a:p>
        </p:txBody>
      </p:sp>
    </p:spTree>
    <p:extLst>
      <p:ext uri="{BB962C8B-B14F-4D97-AF65-F5344CB8AC3E}">
        <p14:creationId xmlns:p14="http://schemas.microsoft.com/office/powerpoint/2010/main" val="339312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B981DD4-18D7-4CE0-A8E8-B9F33383E49D}"/>
              </a:ext>
            </a:extLst>
          </p:cNvPr>
          <p:cNvSpPr/>
          <p:nvPr/>
        </p:nvSpPr>
        <p:spPr>
          <a:xfrm>
            <a:off x="4130900" y="194025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Jsme čím dál chytřejší?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C02C755-2CA1-4073-B1A5-EE6B959E4C5D}"/>
              </a:ext>
            </a:extLst>
          </p:cNvPr>
          <p:cNvSpPr/>
          <p:nvPr/>
        </p:nvSpPr>
        <p:spPr>
          <a:xfrm>
            <a:off x="1665068" y="919191"/>
            <a:ext cx="989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NEREZIGNOVALY ŠKOLY NA SVÉ POSLÁNÍ? NEVĚNUJÍ SE VÍCE VYDĚLÁVÁNÍ PENĚZ ?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958D8687-6B7B-4280-9094-10FBBD459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94595"/>
              </p:ext>
            </p:extLst>
          </p:nvPr>
        </p:nvGraphicFramePr>
        <p:xfrm>
          <a:off x="519109" y="1385473"/>
          <a:ext cx="11153775" cy="5212614"/>
        </p:xfrm>
        <a:graphic>
          <a:graphicData uri="http://schemas.openxmlformats.org/drawingml/2006/table">
            <a:tbl>
              <a:tblPr/>
              <a:tblGrid>
                <a:gridCol w="5238751">
                  <a:extLst>
                    <a:ext uri="{9D8B030D-6E8A-4147-A177-3AD203B41FA5}">
                      <a16:colId xmlns:a16="http://schemas.microsoft.com/office/drawing/2014/main" val="2260454403"/>
                    </a:ext>
                  </a:extLst>
                </a:gridCol>
                <a:gridCol w="1190656">
                  <a:extLst>
                    <a:ext uri="{9D8B030D-6E8A-4147-A177-3AD203B41FA5}">
                      <a16:colId xmlns:a16="http://schemas.microsoft.com/office/drawing/2014/main" val="3786948542"/>
                    </a:ext>
                  </a:extLst>
                </a:gridCol>
                <a:gridCol w="799235">
                  <a:extLst>
                    <a:ext uri="{9D8B030D-6E8A-4147-A177-3AD203B41FA5}">
                      <a16:colId xmlns:a16="http://schemas.microsoft.com/office/drawing/2014/main" val="999803450"/>
                    </a:ext>
                  </a:extLst>
                </a:gridCol>
                <a:gridCol w="816995">
                  <a:extLst>
                    <a:ext uri="{9D8B030D-6E8A-4147-A177-3AD203B41FA5}">
                      <a16:colId xmlns:a16="http://schemas.microsoft.com/office/drawing/2014/main" val="745677846"/>
                    </a:ext>
                  </a:extLst>
                </a:gridCol>
                <a:gridCol w="621626">
                  <a:extLst>
                    <a:ext uri="{9D8B030D-6E8A-4147-A177-3AD203B41FA5}">
                      <a16:colId xmlns:a16="http://schemas.microsoft.com/office/drawing/2014/main" val="2603126505"/>
                    </a:ext>
                  </a:extLst>
                </a:gridCol>
                <a:gridCol w="1138728">
                  <a:extLst>
                    <a:ext uri="{9D8B030D-6E8A-4147-A177-3AD203B41FA5}">
                      <a16:colId xmlns:a16="http://schemas.microsoft.com/office/drawing/2014/main" val="572978156"/>
                    </a:ext>
                  </a:extLst>
                </a:gridCol>
                <a:gridCol w="1347784">
                  <a:extLst>
                    <a:ext uri="{9D8B030D-6E8A-4147-A177-3AD203B41FA5}">
                      <a16:colId xmlns:a16="http://schemas.microsoft.com/office/drawing/2014/main" val="2228231315"/>
                    </a:ext>
                  </a:extLst>
                </a:gridCol>
              </a:tblGrid>
              <a:tr h="28524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80259"/>
                  </a:ext>
                </a:extLst>
              </a:tr>
              <a:tr h="8723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 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76171"/>
                  </a:ext>
                </a:extLst>
              </a:tr>
              <a:tr h="46245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lidí s VŠ vzděláním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tis.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4369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VŠ absolventů v roce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tis.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676517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vysokých škol 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5045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soukromých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20303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soukromých škol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6359"/>
                  </a:ext>
                </a:extLst>
              </a:tr>
              <a:tr h="38371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VŠ škol na milion obyvatel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ks/Mob.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07771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středních škol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76415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soukromých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56832"/>
                  </a:ext>
                </a:extLst>
              </a:tr>
              <a:tr h="38371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Procento soukromých škol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35991"/>
                  </a:ext>
                </a:extLst>
              </a:tr>
              <a:tr h="38371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SŠ na milion obyvatel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ks/Mob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8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05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67ECF47-DFF2-43A0-9FF5-9BAF273772F1}"/>
              </a:ext>
            </a:extLst>
          </p:cNvPr>
          <p:cNvSpPr/>
          <p:nvPr/>
        </p:nvSpPr>
        <p:spPr>
          <a:xfrm>
            <a:off x="2028824" y="221903"/>
            <a:ext cx="84105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/>
              <a:t>    Obelstíme přírodu?</a:t>
            </a:r>
          </a:p>
          <a:p>
            <a:r>
              <a:rPr lang="cs-CZ" b="1" dirty="0"/>
              <a:t>Ve vlastní praxi pedagoga na VŠ jsem se setkal se studenty s IQ ≤ 100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7FEB04-5C57-41DD-8961-7F37B4B2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4" y="1395192"/>
            <a:ext cx="11719035" cy="524752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4C1244C2-02B0-4626-984E-72E95F31A57F}"/>
              </a:ext>
            </a:extLst>
          </p:cNvPr>
          <p:cNvSpPr/>
          <p:nvPr/>
        </p:nvSpPr>
        <p:spPr>
          <a:xfrm>
            <a:off x="4840455" y="5543076"/>
            <a:ext cx="1660635" cy="5291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BD134DB-2D25-458F-A9D0-7DF5B4F4F7C6}"/>
              </a:ext>
            </a:extLst>
          </p:cNvPr>
          <p:cNvSpPr/>
          <p:nvPr/>
        </p:nvSpPr>
        <p:spPr>
          <a:xfrm>
            <a:off x="8361879" y="5578336"/>
            <a:ext cx="1429406" cy="5291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0A1F705A-015F-4473-99B3-319A30AB20C7}"/>
              </a:ext>
            </a:extLst>
          </p:cNvPr>
          <p:cNvSpPr/>
          <p:nvPr/>
        </p:nvSpPr>
        <p:spPr>
          <a:xfrm rot="18845911">
            <a:off x="4030607" y="3726077"/>
            <a:ext cx="369766" cy="1970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B9F2B1DF-1769-4D3D-86BD-CA22B02C1212}"/>
              </a:ext>
            </a:extLst>
          </p:cNvPr>
          <p:cNvSpPr/>
          <p:nvPr/>
        </p:nvSpPr>
        <p:spPr>
          <a:xfrm rot="5757203">
            <a:off x="8488220" y="4446341"/>
            <a:ext cx="1793868" cy="2823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2ED653-BBE8-4D62-AC62-588E98E3DBBC}"/>
              </a:ext>
            </a:extLst>
          </p:cNvPr>
          <p:cNvSpPr txBox="1"/>
          <p:nvPr/>
        </p:nvSpPr>
        <p:spPr>
          <a:xfrm>
            <a:off x="156341" y="3071191"/>
            <a:ext cx="4278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Ale mnoho jich je zde</a:t>
            </a:r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00F2E6-6582-4EA4-A476-3454DAB86239}"/>
              </a:ext>
            </a:extLst>
          </p:cNvPr>
          <p:cNvSpPr txBox="1"/>
          <p:nvPr/>
        </p:nvSpPr>
        <p:spPr>
          <a:xfrm>
            <a:off x="7542951" y="2667667"/>
            <a:ext cx="36844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Zde se vidí většina</a:t>
            </a:r>
          </a:p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(nebo je viděna rodiči)</a:t>
            </a:r>
          </a:p>
          <a:p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6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7AE8711-C7E7-4B18-93C3-2B9C7D5A0110}"/>
              </a:ext>
            </a:extLst>
          </p:cNvPr>
          <p:cNvSpPr/>
          <p:nvPr/>
        </p:nvSpPr>
        <p:spPr>
          <a:xfrm>
            <a:off x="2143605" y="135834"/>
            <a:ext cx="8106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Podíl studentů technických oborů na VŠ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0C145E1-21E3-4CBA-907A-91ECB1882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504099"/>
              </p:ext>
            </p:extLst>
          </p:nvPr>
        </p:nvGraphicFramePr>
        <p:xfrm>
          <a:off x="304800" y="720609"/>
          <a:ext cx="11540359" cy="613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4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C117F28-87FF-4228-B530-9F97607BDBC9}"/>
              </a:ext>
            </a:extLst>
          </p:cNvPr>
          <p:cNvSpPr/>
          <p:nvPr/>
        </p:nvSpPr>
        <p:spPr>
          <a:xfrm>
            <a:off x="2679780" y="26301"/>
            <a:ext cx="5630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/>
              <a:t>Co trápí exportéry 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475D4D-C2DE-4854-BE69-32BCA29E3C42}"/>
              </a:ext>
            </a:extLst>
          </p:cNvPr>
          <p:cNvSpPr txBox="1"/>
          <p:nvPr/>
        </p:nvSpPr>
        <p:spPr>
          <a:xfrm>
            <a:off x="1" y="767270"/>
            <a:ext cx="12191999" cy="788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panose="020B0604020202020204" pitchFamily="34" charset="0"/>
              </a:rPr>
              <a:t>povinná maturita z matematiky gymn. a lycea až 2020/2021 (schváleno mnoho výjimek)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panose="020B0604020202020204" pitchFamily="34" charset="0"/>
              </a:rPr>
              <a:t> nebyla schválena podmínka „cut off </a:t>
            </a:r>
            <a:r>
              <a:rPr lang="cs-CZ" altLang="cs-CZ" sz="2000" b="1" dirty="0" err="1">
                <a:latin typeface="Arial" panose="020B0604020202020204" pitchFamily="34" charset="0"/>
              </a:rPr>
              <a:t>score</a:t>
            </a:r>
            <a:r>
              <a:rPr lang="cs-CZ" altLang="cs-CZ" sz="2000" b="1" dirty="0">
                <a:latin typeface="Arial" panose="020B0604020202020204" pitchFamily="34" charset="0"/>
              </a:rPr>
              <a:t>“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panose="020B0604020202020204" pitchFamily="34" charset="0"/>
              </a:rPr>
              <a:t> na základních školách bylo 14 žáků na učitele, na středních 10 (2018) – </a:t>
            </a:r>
            <a:r>
              <a:rPr lang="cs-CZ" altLang="cs-CZ" sz="2000" b="1" dirty="0" err="1">
                <a:latin typeface="Arial" panose="020B0604020202020204" pitchFamily="34" charset="0"/>
              </a:rPr>
              <a:t>osob.nákl</a:t>
            </a:r>
            <a:r>
              <a:rPr lang="cs-CZ" altLang="cs-CZ" sz="2000" b="1" dirty="0">
                <a:latin typeface="Arial" panose="020B0604020202020204" pitchFamily="34" charset="0"/>
              </a:rPr>
              <a:t>. cca 134 </a:t>
            </a:r>
            <a:r>
              <a:rPr lang="cs-CZ" altLang="cs-CZ" sz="1200" b="1" dirty="0" err="1">
                <a:latin typeface="Arial" panose="020B0604020202020204" pitchFamily="34" charset="0"/>
              </a:rPr>
              <a:t>mld.Kč</a:t>
            </a:r>
            <a:endParaRPr lang="cs-CZ" altLang="cs-CZ" sz="12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panose="020B0604020202020204" pitchFamily="34" charset="0"/>
              </a:rPr>
              <a:t> v roce 2018 propadlo u maturit 22,3 % studentů z matematiky a 10,4 % z češtiny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panose="020B0604020202020204" pitchFamily="34" charset="0"/>
              </a:rPr>
              <a:t> v roce 2018 maturovalo z matematiky pouze 23,4 % z maturujících středoškoláků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charset="0"/>
              </a:rPr>
              <a:t>málo matematiky, vyučuje se memorování, nikoliv logické myšlení, syntéza a analýza dat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charset="0"/>
              </a:rPr>
              <a:t>na tech. SŠ jdou většinou žáci, kteří se nedostanou na gymnázia – mají horší prospěch na ZŠ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charset="0"/>
              </a:rPr>
              <a:t>na SŠ může nastoupit žák ZŠ i s několika 5 (dostuduje na SŠ „dálkově“ – chybí v uč. oborech)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charset="0"/>
              </a:rPr>
              <a:t>VŠ mají nedostatek erudovaných </a:t>
            </a:r>
            <a:r>
              <a:rPr lang="cs-CZ" altLang="cs-CZ" sz="2000" b="1" dirty="0" err="1">
                <a:latin typeface="Arial" charset="0"/>
              </a:rPr>
              <a:t>prac</a:t>
            </a:r>
            <a:r>
              <a:rPr lang="cs-CZ" altLang="cs-CZ" sz="2000" b="1" dirty="0">
                <a:latin typeface="Arial" charset="0"/>
              </a:rPr>
              <a:t>., na st. zkoušky si půjčují prof. napříč obory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charset="0"/>
              </a:rPr>
              <a:t>80-85% bakalářů pokračuje ve studiu (největší podíl na světě)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u="sng" dirty="0">
                <a:latin typeface="Arial" charset="0"/>
              </a:rPr>
              <a:t>kapitační příspěvky vedou k podbízení se studentům, k produkci kvantity na úkor kvality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latin typeface="Arial" charset="0"/>
              </a:rPr>
              <a:t>v ČR je 48 tis. lidí, kteří nikdy nechodili do školy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cs-CZ" altLang="cs-CZ" sz="2000" b="1" dirty="0"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cs-CZ" altLang="cs-CZ" sz="2000" b="1" dirty="0"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cs-CZ" altLang="cs-CZ" sz="2000" b="1" dirty="0"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cs-CZ" altLang="cs-CZ" sz="2000" dirty="0"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cs-CZ" altLang="cs-CZ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1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43A9EA-F4B3-4210-8226-645E4687C8C0}"/>
              </a:ext>
            </a:extLst>
          </p:cNvPr>
          <p:cNvSpPr txBox="1"/>
          <p:nvPr/>
        </p:nvSpPr>
        <p:spPr>
          <a:xfrm>
            <a:off x="3445683" y="135834"/>
            <a:ext cx="48916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3200" b="1" dirty="0">
                <a:latin typeface="Arial" panose="020B0604020202020204" pitchFamily="34" charset="0"/>
              </a:rPr>
              <a:t>Viníci jsou minimálně tři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CE4E6A-F175-4589-A7EE-B8AEABF1AE7B}"/>
              </a:ext>
            </a:extLst>
          </p:cNvPr>
          <p:cNvSpPr txBox="1"/>
          <p:nvPr/>
        </p:nvSpPr>
        <p:spPr>
          <a:xfrm>
            <a:off x="441667" y="997608"/>
            <a:ext cx="1166537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1. </a:t>
            </a:r>
            <a:r>
              <a:rPr lang="cs-CZ" altLang="cs-CZ" sz="2400" b="1" dirty="0">
                <a:latin typeface="Arial" panose="020B0604020202020204" pitchFamily="34" charset="0"/>
              </a:rPr>
              <a:t>Školství</a:t>
            </a:r>
            <a:r>
              <a:rPr lang="cs-CZ" altLang="cs-CZ" sz="2400" dirty="0">
                <a:latin typeface="Arial" panose="020B0604020202020204" pitchFamily="34" charset="0"/>
              </a:rPr>
              <a:t> – špatný systém – nepovinná maturita z matematiky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                                             - kapitační příspěvky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                                             - absence přijímacích zkoušek na SŠ a VŠ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                                             - nízká motivace ke studiu technických oborů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                                             - časté střídání ministrů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                                             - za 25 let nebyla vybudována koncepce školství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2. </a:t>
            </a:r>
            <a:r>
              <a:rPr lang="cs-CZ" altLang="cs-CZ" sz="2400" b="1" dirty="0">
                <a:latin typeface="Arial" panose="020B0604020202020204" pitchFamily="34" charset="0"/>
              </a:rPr>
              <a:t>Rodiče</a:t>
            </a:r>
            <a:r>
              <a:rPr lang="cs-CZ" altLang="cs-CZ" sz="2400" dirty="0">
                <a:latin typeface="Arial" panose="020B0604020202020204" pitchFamily="34" charset="0"/>
              </a:rPr>
              <a:t> – preference průměrnosti, honba za tituly 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3. </a:t>
            </a:r>
            <a:r>
              <a:rPr lang="cs-CZ" altLang="cs-CZ" sz="2400" b="1" dirty="0">
                <a:latin typeface="Arial" panose="020B0604020202020204" pitchFamily="34" charset="0"/>
              </a:rPr>
              <a:t>Průmysl </a:t>
            </a:r>
            <a:r>
              <a:rPr lang="cs-CZ" altLang="cs-CZ" sz="2400" dirty="0">
                <a:latin typeface="Arial" panose="020B0604020202020204" pitchFamily="34" charset="0"/>
              </a:rPr>
              <a:t>– nízká finanční motivace pro začínající vysokoškoláky na tech. oborech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41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7112733-2FB8-45EA-B690-8C0A7A4AB0F8}"/>
              </a:ext>
            </a:extLst>
          </p:cNvPr>
          <p:cNvSpPr/>
          <p:nvPr/>
        </p:nvSpPr>
        <p:spPr>
          <a:xfrm>
            <a:off x="1847849" y="248335"/>
            <a:ext cx="898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Procento populace vykazující vysoký stupeň kreativity v závislosti na věku</a:t>
            </a:r>
          </a:p>
        </p:txBody>
      </p:sp>
      <p:graphicFrame>
        <p:nvGraphicFramePr>
          <p:cNvPr id="7" name="Graf 13">
            <a:extLst>
              <a:ext uri="{FF2B5EF4-FFF2-40B4-BE49-F238E27FC236}">
                <a16:creationId xmlns:a16="http://schemas.microsoft.com/office/drawing/2014/main" id="{6809625D-2B8A-419B-BECD-15EA6D2A5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044270"/>
              </p:ext>
            </p:extLst>
          </p:nvPr>
        </p:nvGraphicFramePr>
        <p:xfrm>
          <a:off x="417513" y="730168"/>
          <a:ext cx="11564280" cy="599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8382727" imgH="4639458" progId="Excel.Chart.8">
                  <p:embed/>
                </p:oleObj>
              </mc:Choice>
              <mc:Fallback>
                <p:oleObj r:id="rId3" imgW="8382727" imgH="4639458" progId="Excel.Chart.8">
                  <p:embed/>
                  <p:pic>
                    <p:nvPicPr>
                      <p:cNvPr id="5" name="Graf 13">
                        <a:extLst>
                          <a:ext uri="{FF2B5EF4-FFF2-40B4-BE49-F238E27FC236}">
                            <a16:creationId xmlns:a16="http://schemas.microsoft.com/office/drawing/2014/main" id="{5C9CC566-7A90-4FF8-9814-6124456F460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730168"/>
                        <a:ext cx="11564280" cy="5991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72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b="1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9E97A-2E24-46A1-BA4E-83843491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28C8E8D-EC64-4464-994F-3AD45473D1E6}"/>
              </a:ext>
            </a:extLst>
          </p:cNvPr>
          <p:cNvSpPr/>
          <p:nvPr/>
        </p:nvSpPr>
        <p:spPr>
          <a:xfrm>
            <a:off x="2390498" y="0"/>
            <a:ext cx="7411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/>
              <a:t>Proč nereformujeme systém?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473C1A-6185-46B3-9B3F-5C7066FF3222}"/>
              </a:ext>
            </a:extLst>
          </p:cNvPr>
          <p:cNvSpPr txBox="1"/>
          <p:nvPr/>
        </p:nvSpPr>
        <p:spPr>
          <a:xfrm>
            <a:off x="2390498" y="662045"/>
            <a:ext cx="7247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Nemají potomci slavných předků dost odvahy?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34152D5-DA36-4F26-8F01-50AE265A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2890" y="1695660"/>
            <a:ext cx="4321356" cy="48815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1435C73-DA96-42A3-BE08-9FF0E487F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95557" y="1695660"/>
            <a:ext cx="5545083" cy="48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982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46756</TotalTime>
  <Words>679</Words>
  <Application>Microsoft Office PowerPoint</Application>
  <PresentationFormat>Widescreen</PresentationFormat>
  <Paragraphs>189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 Condensed</vt:lpstr>
      <vt:lpstr>Calibri</vt:lpstr>
      <vt:lpstr>Century Gothic</vt:lpstr>
      <vt:lpstr>Wingdings</vt:lpstr>
      <vt:lpstr>Wingdings 3</vt:lpstr>
      <vt:lpstr>Stébla</vt:lpstr>
      <vt:lpstr>Microsoft Excel Chart</vt:lpstr>
      <vt:lpstr> Index exportu  2019 - 07 Školství, průmysl a ZO USA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Významné závislosti ČR</dc:title>
  <dc:creator>Helena Daňková</dc:creator>
  <cp:lastModifiedBy>Anna Streckova</cp:lastModifiedBy>
  <cp:revision>350</cp:revision>
  <cp:lastPrinted>2019-03-27T15:38:04Z</cp:lastPrinted>
  <dcterms:created xsi:type="dcterms:W3CDTF">2016-01-21T15:33:16Z</dcterms:created>
  <dcterms:modified xsi:type="dcterms:W3CDTF">2019-07-10T09:36:31Z</dcterms:modified>
</cp:coreProperties>
</file>