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6" r:id="rId9"/>
    <p:sldId id="265" r:id="rId10"/>
    <p:sldId id="264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8EE"/>
    <a:srgbClr val="C70020"/>
    <a:srgbClr val="212B7A"/>
    <a:srgbClr val="DE4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Exportn&#237;%20indexy\IAE\IAE%202021-0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Zahrani&#269;n&#237;%20obchod%20&#268;R\Export%20&#268;R\ZO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Exportn&#237;%20indexy\IAE\IAE%202021-0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Zahrani&#269;n&#237;%20obchod%20&#268;R\Export%20&#268;R\ZO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Exportn&#237;%20indexy\IAE\IAE%202021-04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Zahrani&#269;n&#237;%20obchod%20&#268;R\Export%20&#268;R\ZO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Exportn&#237;%20indexy\IAE\IAE%202021-04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Meziroční změna vývozu ČR 2020/2019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32E-3"/>
                  <c:y val="-5.562539195874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85-4BEB-B7D0-D2DD4E31AAB2}"/>
                </c:ext>
              </c:extLst>
            </c:dLbl>
            <c:dLbl>
              <c:idx val="6"/>
              <c:layout>
                <c:manualLayout>
                  <c:x val="-1.3888888888888888E-2"/>
                  <c:y val="-4.551161193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5-4BEB-B7D0-D2DD4E31A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covid!$D$3:$D$14</c:f>
              <c:numCache>
                <c:formatCode>#\ ##0.0_ ;[Red]\-#\ ##0.0\ </c:formatCode>
                <c:ptCount val="12"/>
                <c:pt idx="0">
                  <c:v>0.10931463720784507</c:v>
                </c:pt>
                <c:pt idx="1">
                  <c:v>-4.4909006308202493E-2</c:v>
                </c:pt>
                <c:pt idx="2">
                  <c:v>-8.7584604272567219</c:v>
                </c:pt>
                <c:pt idx="3">
                  <c:v>-32.927595850635115</c:v>
                </c:pt>
                <c:pt idx="4">
                  <c:v>-24.82608247970866</c:v>
                </c:pt>
                <c:pt idx="5">
                  <c:v>2.6008870928840366</c:v>
                </c:pt>
                <c:pt idx="6">
                  <c:v>-0.23549083491467115</c:v>
                </c:pt>
                <c:pt idx="7">
                  <c:v>-5.3239438466413702</c:v>
                </c:pt>
                <c:pt idx="8">
                  <c:v>0.82875812262714987</c:v>
                </c:pt>
                <c:pt idx="9">
                  <c:v>5.8556133786380968</c:v>
                </c:pt>
                <c:pt idx="10">
                  <c:v>10.640749134230006</c:v>
                </c:pt>
                <c:pt idx="11">
                  <c:v>18.542101422245366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5-4BEB-B7D0-D2DD4E31A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279920"/>
        <c:axId val="553280904"/>
      </c:barChart>
      <c:catAx>
        <c:axId val="55327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80904"/>
        <c:crosses val="autoZero"/>
        <c:auto val="1"/>
        <c:lblAlgn val="ctr"/>
        <c:lblOffset val="100"/>
        <c:noMultiLvlLbl val="0"/>
      </c:catAx>
      <c:valAx>
        <c:axId val="5532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7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Přeshraniční export 2019-2021/1,2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1084107754853052E-2"/>
          <c:y val="0.1209442979091436"/>
          <c:w val="0.88513626100205745"/>
          <c:h val="0.80061121019998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List2!$A$3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List2!$B$2:$D$2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List2!$B$3:$D$3</c:f>
              <c:numCache>
                <c:formatCode>#\ ##0.0</c:formatCode>
                <c:ptCount val="3"/>
                <c:pt idx="0">
                  <c:v>382.46113300000002</c:v>
                </c:pt>
                <c:pt idx="1">
                  <c:v>382.87921899999998</c:v>
                </c:pt>
                <c:pt idx="2">
                  <c:v>378.1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3-423B-AC77-FF25811741DC}"/>
            </c:ext>
          </c:extLst>
        </c:ser>
        <c:ser>
          <c:idx val="1"/>
          <c:order val="1"/>
          <c:tx>
            <c:strRef>
              <c:f>List2!$A$4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List2!$B$2:$D$2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List2!$B$4:$D$4</c:f>
              <c:numCache>
                <c:formatCode>#\ ##0.0</c:formatCode>
                <c:ptCount val="3"/>
                <c:pt idx="0">
                  <c:v>360.595821</c:v>
                </c:pt>
                <c:pt idx="1">
                  <c:v>360.43388099999999</c:v>
                </c:pt>
                <c:pt idx="2">
                  <c:v>380.1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3-423B-AC77-FF2581174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033976"/>
        <c:axId val="553036928"/>
      </c:barChart>
      <c:catAx>
        <c:axId val="55303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6928"/>
        <c:crosses val="autoZero"/>
        <c:auto val="1"/>
        <c:lblAlgn val="ctr"/>
        <c:lblOffset val="100"/>
        <c:noMultiLvlLbl val="0"/>
      </c:catAx>
      <c:valAx>
        <c:axId val="553036928"/>
        <c:scaling>
          <c:orientation val="minMax"/>
          <c:min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Meziroční změna vývozu osobních aut z ČR  2020/2019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32E-3"/>
                  <c:y val="-5.562539195874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B-4D54-9885-3AB8EBF38976}"/>
                </c:ext>
              </c:extLst>
            </c:dLbl>
            <c:dLbl>
              <c:idx val="6"/>
              <c:layout>
                <c:manualLayout>
                  <c:x val="-1.3888888888888888E-2"/>
                  <c:y val="-4.551161193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FB-4D54-9885-3AB8EBF38976}"/>
                </c:ext>
              </c:extLst>
            </c:dLbl>
            <c:dLbl>
              <c:idx val="8"/>
              <c:layout>
                <c:manualLayout>
                  <c:x val="5.5555555555555558E-3"/>
                  <c:y val="-6.068268015170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FB-4D54-9885-3AB8EBF38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covid!$D$51:$D$62</c:f>
              <c:numCache>
                <c:formatCode>0.0_ ;[Red]\-0.0\ </c:formatCode>
                <c:ptCount val="12"/>
                <c:pt idx="0">
                  <c:v>11.95411983819632</c:v>
                </c:pt>
                <c:pt idx="1">
                  <c:v>4.0773708011207361</c:v>
                </c:pt>
                <c:pt idx="2">
                  <c:v>-25.342898903678289</c:v>
                </c:pt>
                <c:pt idx="3">
                  <c:v>-83.20588953855372</c:v>
                </c:pt>
                <c:pt idx="4">
                  <c:v>-44.537364491300671</c:v>
                </c:pt>
                <c:pt idx="5">
                  <c:v>7.090501374876041</c:v>
                </c:pt>
                <c:pt idx="6">
                  <c:v>9.7042756267361483</c:v>
                </c:pt>
                <c:pt idx="7">
                  <c:v>-15.982829286316928</c:v>
                </c:pt>
                <c:pt idx="8">
                  <c:v>4.7001247808993156</c:v>
                </c:pt>
                <c:pt idx="9">
                  <c:v>7.4779330096386332</c:v>
                </c:pt>
                <c:pt idx="10">
                  <c:v>9.1751630815634257</c:v>
                </c:pt>
                <c:pt idx="11">
                  <c:v>49.999015177558221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FB-4D54-9885-3AB8EBF38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279920"/>
        <c:axId val="553280904"/>
      </c:barChart>
      <c:catAx>
        <c:axId val="55327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80904"/>
        <c:crosses val="autoZero"/>
        <c:auto val="1"/>
        <c:lblAlgn val="ctr"/>
        <c:lblOffset val="100"/>
        <c:noMultiLvlLbl val="0"/>
      </c:catAx>
      <c:valAx>
        <c:axId val="5532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[Red]\-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7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Přeshraniční export osob.autom. 2019-2021/1,2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List2!$A$21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List2!$B$20:$D$20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List2!$B$21:$D$21</c:f>
              <c:numCache>
                <c:formatCode>#\ ##0.0</c:formatCode>
                <c:ptCount val="3"/>
                <c:pt idx="0">
                  <c:v>40.370651000000002</c:v>
                </c:pt>
                <c:pt idx="1">
                  <c:v>45.196607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D-4A70-AC06-AAEA011946A1}"/>
            </c:ext>
          </c:extLst>
        </c:ser>
        <c:ser>
          <c:idx val="1"/>
          <c:order val="1"/>
          <c:tx>
            <c:strRef>
              <c:f>List2!$A$22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List2!$B$20:$D$20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List2!$B$22:$D$22</c:f>
              <c:numCache>
                <c:formatCode>#\ ##0.0</c:formatCode>
                <c:ptCount val="3"/>
                <c:pt idx="0">
                  <c:v>41.063397999999999</c:v>
                </c:pt>
                <c:pt idx="1">
                  <c:v>42.737704999999998</c:v>
                </c:pt>
                <c:pt idx="2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D-4A70-AC06-AAEA01194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033976"/>
        <c:axId val="553036928"/>
      </c:barChart>
      <c:catAx>
        <c:axId val="55303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6928"/>
        <c:crosses val="autoZero"/>
        <c:auto val="1"/>
        <c:lblAlgn val="ctr"/>
        <c:lblOffset val="100"/>
        <c:noMultiLvlLbl val="0"/>
      </c:catAx>
      <c:valAx>
        <c:axId val="553036928"/>
        <c:scaling>
          <c:orientation val="minMax"/>
          <c:max val="47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39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Meziroční změna vývozu ČR do SRN 2020/2019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2459917415626074E-2"/>
          <c:y val="0.17548707600920971"/>
          <c:w val="0.91596600851029986"/>
          <c:h val="0.795754288273102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32E-3"/>
                  <c:y val="-5.562539195874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13-4353-8B9C-31AC4F9BAFA6}"/>
                </c:ext>
              </c:extLst>
            </c:dLbl>
            <c:dLbl>
              <c:idx val="6"/>
              <c:layout>
                <c:manualLayout>
                  <c:x val="-1.3888888888888888E-2"/>
                  <c:y val="-4.551161193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13-4353-8B9C-31AC4F9BAFA6}"/>
                </c:ext>
              </c:extLst>
            </c:dLbl>
            <c:dLbl>
              <c:idx val="8"/>
              <c:layout>
                <c:manualLayout>
                  <c:x val="5.5555555555555558E-3"/>
                  <c:y val="-6.068268015170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13-4353-8B9C-31AC4F9BA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covid!$D$19:$D$30</c:f>
              <c:numCache>
                <c:formatCode>#\ ##0.0_ ;[Red]\-#\ ##0.0\ </c:formatCode>
                <c:ptCount val="12"/>
                <c:pt idx="0">
                  <c:v>2.4943283401881899E-2</c:v>
                </c:pt>
                <c:pt idx="1">
                  <c:v>-1.7551435863064881</c:v>
                </c:pt>
                <c:pt idx="2">
                  <c:v>-6.4397528105128288</c:v>
                </c:pt>
                <c:pt idx="3">
                  <c:v>-34.514593752003321</c:v>
                </c:pt>
                <c:pt idx="4">
                  <c:v>-21.434579195553695</c:v>
                </c:pt>
                <c:pt idx="5">
                  <c:v>6.0122480931303528</c:v>
                </c:pt>
                <c:pt idx="6">
                  <c:v>1.9140583812180267</c:v>
                </c:pt>
                <c:pt idx="7">
                  <c:v>-6.0726800454410466</c:v>
                </c:pt>
                <c:pt idx="8">
                  <c:v>-0.85624959418858282</c:v>
                </c:pt>
                <c:pt idx="9">
                  <c:v>13.577893245743098</c:v>
                </c:pt>
                <c:pt idx="10">
                  <c:v>19.888299227974855</c:v>
                </c:pt>
                <c:pt idx="11">
                  <c:v>26.43793106411907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13-4353-8B9C-31AC4F9BA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279920"/>
        <c:axId val="553280904"/>
      </c:barChart>
      <c:catAx>
        <c:axId val="55327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80904"/>
        <c:crosses val="autoZero"/>
        <c:auto val="1"/>
        <c:lblAlgn val="ctr"/>
        <c:lblOffset val="100"/>
        <c:noMultiLvlLbl val="0"/>
      </c:catAx>
      <c:valAx>
        <c:axId val="5532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7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Přeshraniční export do SRN 2019-2021/1,2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List2!$B$8:$D$8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List2!$B$9:$D$9</c:f>
              <c:numCache>
                <c:formatCode>#\ ##0.0</c:formatCode>
                <c:ptCount val="3"/>
                <c:pt idx="0">
                  <c:v>121.716133</c:v>
                </c:pt>
                <c:pt idx="1">
                  <c:v>121.746493</c:v>
                </c:pt>
                <c:pt idx="2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9-4AC5-9DB5-1ADE47197AD2}"/>
            </c:ext>
          </c:extLst>
        </c:ser>
        <c:ser>
          <c:idx val="1"/>
          <c:order val="1"/>
          <c:tx>
            <c:strRef>
              <c:f>List2!$A$10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List2!$B$8:$D$8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List2!$B$10:$D$10</c:f>
              <c:numCache>
                <c:formatCode>#\ ##0.0</c:formatCode>
                <c:ptCount val="3"/>
                <c:pt idx="0">
                  <c:v>116.509613</c:v>
                </c:pt>
                <c:pt idx="1">
                  <c:v>114.464702</c:v>
                </c:pt>
                <c:pt idx="2">
                  <c:v>125.4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9-4AC5-9DB5-1ADE47197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033976"/>
        <c:axId val="553036928"/>
      </c:barChart>
      <c:catAx>
        <c:axId val="55303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6928"/>
        <c:crosses val="autoZero"/>
        <c:auto val="1"/>
        <c:lblAlgn val="ctr"/>
        <c:lblOffset val="100"/>
        <c:noMultiLvlLbl val="0"/>
      </c:catAx>
      <c:valAx>
        <c:axId val="553036928"/>
        <c:scaling>
          <c:orientation val="minMax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Meziroční změna vývozu ČR do GB 2020/2019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32E-3"/>
                  <c:y val="-5.562539195874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07-4E28-9C9F-47E9DC1E3DB6}"/>
                </c:ext>
              </c:extLst>
            </c:dLbl>
            <c:dLbl>
              <c:idx val="6"/>
              <c:layout>
                <c:manualLayout>
                  <c:x val="-1.3888888888888888E-2"/>
                  <c:y val="-4.551161193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7-4E28-9C9F-47E9DC1E3DB6}"/>
                </c:ext>
              </c:extLst>
            </c:dLbl>
            <c:dLbl>
              <c:idx val="8"/>
              <c:layout>
                <c:manualLayout>
                  <c:x val="5.5555555555555558E-3"/>
                  <c:y val="-6.068268015170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07-4E28-9C9F-47E9DC1E3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covid!$D$35:$D$46</c:f>
              <c:numCache>
                <c:formatCode>0.0_ ;[Red]\-0.0\ </c:formatCode>
                <c:ptCount val="12"/>
                <c:pt idx="0">
                  <c:v>-0.81487401350925381</c:v>
                </c:pt>
                <c:pt idx="1">
                  <c:v>-17.266889952987853</c:v>
                </c:pt>
                <c:pt idx="2">
                  <c:v>-23.769450749350625</c:v>
                </c:pt>
                <c:pt idx="3">
                  <c:v>-42.226386058702715</c:v>
                </c:pt>
                <c:pt idx="4">
                  <c:v>-38.124911759777504</c:v>
                </c:pt>
                <c:pt idx="5">
                  <c:v>-12.464485382329499</c:v>
                </c:pt>
                <c:pt idx="6">
                  <c:v>-12.234472567403259</c:v>
                </c:pt>
                <c:pt idx="7">
                  <c:v>-14.973102051098707</c:v>
                </c:pt>
                <c:pt idx="8">
                  <c:v>-6.0710309747243656</c:v>
                </c:pt>
                <c:pt idx="9">
                  <c:v>-6.9819970230089439</c:v>
                </c:pt>
                <c:pt idx="10">
                  <c:v>11.63608340864198</c:v>
                </c:pt>
                <c:pt idx="11">
                  <c:v>3.3641963324815976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07-4E28-9C9F-47E9DC1E3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279920"/>
        <c:axId val="553280904"/>
      </c:barChart>
      <c:catAx>
        <c:axId val="553279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80904"/>
        <c:crosses val="autoZero"/>
        <c:auto val="1"/>
        <c:lblAlgn val="ctr"/>
        <c:lblOffset val="100"/>
        <c:noMultiLvlLbl val="0"/>
      </c:catAx>
      <c:valAx>
        <c:axId val="5532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[Red]\-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27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Přeshraniční export do GB 2019-2021/1,2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List2!$A$15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List2!$B$14:$D$14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List2!$B$15:$D$15</c:f>
              <c:numCache>
                <c:formatCode>#\ ##0.0</c:formatCode>
                <c:ptCount val="3"/>
                <c:pt idx="0">
                  <c:v>19.519950000000001</c:v>
                </c:pt>
                <c:pt idx="1">
                  <c:v>19.360887000000002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1-4002-AEA9-CA4CC7EEFEF3}"/>
            </c:ext>
          </c:extLst>
        </c:ser>
        <c:ser>
          <c:idx val="1"/>
          <c:order val="1"/>
          <c:tx>
            <c:strRef>
              <c:f>List2!$A$16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91-4002-AEA9-CA4CC7EEFE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List2!$B$14:$D$14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List2!$B$16:$D$16</c:f>
              <c:numCache>
                <c:formatCode>#\ ##0.0</c:formatCode>
                <c:ptCount val="3"/>
                <c:pt idx="0">
                  <c:v>19.373929</c:v>
                </c:pt>
                <c:pt idx="1">
                  <c:v>16.028654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1-4002-AEA9-CA4CC7EEF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033976"/>
        <c:axId val="553036928"/>
      </c:barChart>
      <c:catAx>
        <c:axId val="55303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6928"/>
        <c:crosses val="autoZero"/>
        <c:auto val="1"/>
        <c:lblAlgn val="ctr"/>
        <c:lblOffset val="100"/>
        <c:noMultiLvlLbl val="0"/>
      </c:catAx>
      <c:valAx>
        <c:axId val="553036928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3033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0.38437</cdr:x>
      <cdr:y>0.11777</cdr:y>
    </cdr:from>
    <cdr:to>
      <cdr:x>0.59329</cdr:x>
      <cdr:y>0.19111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CA322617-3B5E-4D22-A191-E63B248BDFA6}"/>
            </a:ext>
          </a:extLst>
        </cdr:cNvPr>
        <cdr:cNvSpPr txBox="1"/>
      </cdr:nvSpPr>
      <cdr:spPr>
        <a:xfrm xmlns:a="http://schemas.openxmlformats.org/drawingml/2006/main">
          <a:off x="4476584" y="663933"/>
          <a:ext cx="2433099" cy="413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800" b="1" dirty="0">
              <a:solidFill>
                <a:srgbClr val="00B050"/>
              </a:solidFill>
            </a:rPr>
            <a:t>Y/Y: -138 mld. Kč, tj. -3,0 % </a:t>
          </a:r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0.29653</cdr:x>
      <cdr:y>0.39931</cdr:y>
    </cdr:from>
    <cdr:to>
      <cdr:x>0.49653</cdr:x>
      <cdr:y>0.73264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8403D15-5D9F-47E1-8B1E-C00724B869A8}"/>
            </a:ext>
          </a:extLst>
        </cdr:cNvPr>
        <cdr:cNvSpPr txBox="1"/>
      </cdr:nvSpPr>
      <cdr:spPr>
        <a:xfrm xmlns:a="http://schemas.openxmlformats.org/drawingml/2006/main">
          <a:off x="1355725" y="1095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0.29193</cdr:x>
      <cdr:y>0.35294</cdr:y>
    </cdr:from>
    <cdr:to>
      <cdr:x>0.70316</cdr:x>
      <cdr:y>0.42818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A5E71055-B1E8-4CAC-8A07-7DA82A436AA6}"/>
            </a:ext>
          </a:extLst>
        </cdr:cNvPr>
        <cdr:cNvSpPr txBox="1"/>
      </cdr:nvSpPr>
      <cdr:spPr>
        <a:xfrm xmlns:a="http://schemas.openxmlformats.org/drawingml/2006/main">
          <a:off x="3307741" y="2051437"/>
          <a:ext cx="4659465" cy="437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rgbClr val="FF0000"/>
              </a:solidFill>
            </a:rPr>
            <a:t>∑ +0,03 %                                      +2,00 %</a:t>
          </a:r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0.29653</cdr:x>
      <cdr:y>0.39931</cdr:y>
    </cdr:from>
    <cdr:to>
      <cdr:x>0.49653</cdr:x>
      <cdr:y>0.73264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8403D15-5D9F-47E1-8B1E-C00724B869A8}"/>
            </a:ext>
          </a:extLst>
        </cdr:cNvPr>
        <cdr:cNvSpPr txBox="1"/>
      </cdr:nvSpPr>
      <cdr:spPr>
        <a:xfrm xmlns:a="http://schemas.openxmlformats.org/drawingml/2006/main">
          <a:off x="1355725" y="1095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0.29847</cdr:x>
      <cdr:y>0.42856</cdr:y>
    </cdr:from>
    <cdr:to>
      <cdr:x>0.79709</cdr:x>
      <cdr:y>0.53041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7362C410-B29E-42FC-92B4-2728B0B4B092}"/>
            </a:ext>
          </a:extLst>
        </cdr:cNvPr>
        <cdr:cNvSpPr txBox="1"/>
      </cdr:nvSpPr>
      <cdr:spPr>
        <a:xfrm xmlns:a="http://schemas.openxmlformats.org/drawingml/2006/main">
          <a:off x="3451313" y="2555099"/>
          <a:ext cx="5765631" cy="607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dirty="0">
              <a:solidFill>
                <a:srgbClr val="FF0000"/>
              </a:solidFill>
              <a:effectLst/>
            </a:rPr>
            <a:t>∑ +7,98 %                                          - 1,63 %</a:t>
          </a:r>
          <a:endParaRPr lang="cs-CZ" sz="2000" dirty="0">
            <a:solidFill>
              <a:srgbClr val="FF0000"/>
            </a:solidFill>
            <a:effectLst/>
          </a:endParaRPr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0.29653</cdr:x>
      <cdr:y>0.39931</cdr:y>
    </cdr:from>
    <cdr:to>
      <cdr:x>0.49653</cdr:x>
      <cdr:y>0.73264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8403D15-5D9F-47E1-8B1E-C00724B869A8}"/>
            </a:ext>
          </a:extLst>
        </cdr:cNvPr>
        <cdr:cNvSpPr txBox="1"/>
      </cdr:nvSpPr>
      <cdr:spPr>
        <a:xfrm xmlns:a="http://schemas.openxmlformats.org/drawingml/2006/main">
          <a:off x="1355725" y="1095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0.28366</cdr:x>
      <cdr:y>0.39815</cdr:y>
    </cdr:from>
    <cdr:to>
      <cdr:x>0.78228</cdr:x>
      <cdr:y>0.5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7362C410-B29E-42FC-92B4-2728B0B4B092}"/>
            </a:ext>
          </a:extLst>
        </cdr:cNvPr>
        <cdr:cNvSpPr txBox="1"/>
      </cdr:nvSpPr>
      <cdr:spPr>
        <a:xfrm xmlns:a="http://schemas.openxmlformats.org/drawingml/2006/main">
          <a:off x="3314431" y="2352199"/>
          <a:ext cx="5826189" cy="601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dirty="0">
              <a:solidFill>
                <a:srgbClr val="FF0000"/>
              </a:solidFill>
              <a:effectLst/>
            </a:rPr>
            <a:t>∑ -0,85 %                                            5,58 %</a:t>
          </a:r>
          <a:endParaRPr lang="cs-CZ" sz="2000" dirty="0">
            <a:solidFill>
              <a:srgbClr val="FF0000"/>
            </a:solidFill>
            <a:effectLst/>
          </a:endParaRPr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0.29653</cdr:x>
      <cdr:y>0.39931</cdr:y>
    </cdr:from>
    <cdr:to>
      <cdr:x>0.49653</cdr:x>
      <cdr:y>0.73264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8403D15-5D9F-47E1-8B1E-C00724B869A8}"/>
            </a:ext>
          </a:extLst>
        </cdr:cNvPr>
        <cdr:cNvSpPr txBox="1"/>
      </cdr:nvSpPr>
      <cdr:spPr>
        <a:xfrm xmlns:a="http://schemas.openxmlformats.org/drawingml/2006/main">
          <a:off x="1355725" y="1095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0.29187</cdr:x>
      <cdr:y>0.34722</cdr:y>
    </cdr:from>
    <cdr:to>
      <cdr:x>0.79049</cdr:x>
      <cdr:y>0.44907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7362C410-B29E-42FC-92B4-2728B0B4B092}"/>
            </a:ext>
          </a:extLst>
        </cdr:cNvPr>
        <cdr:cNvSpPr txBox="1"/>
      </cdr:nvSpPr>
      <cdr:spPr>
        <a:xfrm xmlns:a="http://schemas.openxmlformats.org/drawingml/2006/main">
          <a:off x="3330300" y="1990594"/>
          <a:ext cx="5689314" cy="583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dirty="0">
              <a:solidFill>
                <a:srgbClr val="FF0000"/>
              </a:solidFill>
              <a:effectLst/>
            </a:rPr>
            <a:t>∑ -9,01 %                                          - 10,99 %</a:t>
          </a:r>
          <a:endParaRPr lang="cs-CZ" sz="2000" dirty="0">
            <a:solidFill>
              <a:srgbClr val="FF0000"/>
            </a:solidFill>
            <a:effectLst/>
          </a:endParaRPr>
        </a:p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740B-BA3C-45D1-ACB8-62F9BA711EEF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F14F-6F97-4EC7-A007-76764C34D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4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6744-38C4-4792-A1A9-39489995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C02A3-CFB3-40D4-B08A-1A1DE68D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B6645-EE62-4832-94BF-DC2B35A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BD89-E58C-4433-83CB-719092BF8ABC}" type="datetime1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63147-4EC7-4A5D-B818-2B55FB5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082BD-68D0-4AE2-92F9-ABB641C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3B08-CDD0-48DF-B0C8-8511DBD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27EF2-DF83-4C9A-B662-95510C1C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DAC47-11D5-459F-8499-FB91466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3D64-B53B-4394-8926-E9EEA8FB5AC0}" type="datetime1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01973-1978-4588-8A18-625A3364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52237-5FDF-4ECF-BAE8-6C4E930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7E1EC0-0A9D-4A2A-95AF-29447572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9A684-B1BA-43BC-823A-8AD54E9A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CFED7-3BFA-451E-8657-D611ECB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828-A5F5-41E3-9F76-CE273AE6E3C3}" type="datetime1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B689F-3F21-4640-A579-503512BF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1F5C8-B720-4CCC-BA03-60D24B88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626A-E372-4659-9E09-C357429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9462A-F174-4C6D-8B31-0B72C62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85D6E-89BE-4F4F-97F9-D4886FB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E42F-F7B0-42E0-B019-3C70306F6E49}" type="datetime1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8F3A6-99DF-455F-A14F-76082E33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4CB99-ACC2-4290-8895-65299C4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CFCF-88B3-4539-82C7-6DC04FAB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4AB58-C69D-49A1-9D5F-874FE15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111E7-976F-407E-83EA-18202D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F19-3627-48C9-9382-152768034A5D}" type="datetime1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3C4CE-ED6C-49D3-80C7-5D4E5086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032D4-058A-4790-A537-A120295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6CD8-2635-43EE-94E3-5A73904D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E06C5-62EF-4DA9-BB6E-86A498632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3D2A4-4E37-4B9B-9DA6-64340A28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1FD41-D2BC-4853-AFAD-FF82A69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D7E8-2C85-4F57-ADD2-7EC5E3C40367}" type="datetime1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85175-DA48-434E-9582-8BD5A76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74939-5082-4BB1-85EA-F311071E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6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7B57-B2F8-4F99-99A3-FABF660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4D3A53-89F6-4B71-9BBE-6A65DAE0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2ADAD2-5201-404B-8620-EAAE533C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7A0F7-0309-4E7B-BE50-1CF05242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81361C-5691-4712-80A9-4B72C140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1695F-DD11-43B9-94F9-A45152D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8D6F-5FF2-4482-95D3-31A6BD8DC329}" type="datetime1">
              <a:rPr lang="cs-CZ" smtClean="0"/>
              <a:t>06.04.2021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3D995C-F16E-4EE8-A729-92694EF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3CDA83-B5E8-45F4-B7C8-40E9655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547A-8E4E-4EB5-8845-422144F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DE36D6-AAFC-43C6-A80D-6A189E75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295-9E30-4991-8ECC-27F311977C7C}" type="datetime1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7C033D-BEFC-462D-B2B9-F408E92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9ACE70-3C99-467E-A938-A5A2FC8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37EFD-FD5E-411D-ACFF-864B907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94-BE47-46C3-99DF-1D531A04CD5F}" type="datetime1">
              <a:rPr lang="cs-CZ" smtClean="0"/>
              <a:t>06.04.2021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C0EEE-5910-4F68-8D9A-BD8E9A7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8CD97D-0BC9-4A91-BDCF-8E318D0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6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7EABF-941E-4808-A65B-5B72505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B624C-A963-45DC-BEAC-38582F01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681F0-7051-49FE-855C-B68DCA6F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C83C9-11DD-4509-BFD6-5EE32EC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908-3D7E-41F4-A237-21275E179EAE}" type="datetime1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F1D0AB-65E5-4084-8727-7341CBC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A32AF-8DF5-4B19-8D8B-385C26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5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B559-88C4-4DA0-94B1-B30F5780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A2068-9C95-4BB3-BC0F-4156F820A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3E04D-57C6-4F43-A4B7-4EA037F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EAA31F-3A5E-4976-B986-C6C27243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B54-0F3B-473C-AC2E-FEEBB5A7E9FB}" type="datetime1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D0560-3417-479C-9CE6-230D261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E5F5C-784B-4F49-A665-1E6B652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8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E2E1F-712B-4CB7-BA9F-B3F5000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F7B17A-BD8A-45F4-8DFA-322F9629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C9651-7A9C-40AF-9772-DF4FF09C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38E6-78FF-47E4-B7F7-A546D5FA0F72}" type="datetime1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775E4-C936-4E41-80BE-8B6B3517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B84C-7B9C-4832-A29A-98BA490E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4C7-3DC1-4737-A255-157CA53C5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%C5%A0koda_Yeti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tx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A0ADE-A415-4180-8649-B3B89305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1" y="1131951"/>
            <a:ext cx="4087306" cy="3312827"/>
          </a:xfrm>
        </p:spPr>
        <p:txBody>
          <a:bodyPr anchor="b">
            <a:normAutofit/>
          </a:bodyPr>
          <a:lstStyle/>
          <a:p>
            <a:pPr algn="l"/>
            <a:r>
              <a:rPr lang="cs-CZ" sz="66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</a:t>
            </a:r>
            <a:br>
              <a:rPr lang="cs-CZ" sz="66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době </a:t>
            </a:r>
            <a:r>
              <a:rPr lang="cs-CZ" sz="6600" b="1" dirty="0" err="1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covidové</a:t>
            </a:r>
            <a:br>
              <a:rPr lang="cs-CZ" sz="66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7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(přeshraniční pojetí)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20B7A-5948-4A93-AB87-7F88DCD6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cs-CZ" sz="2000" dirty="0">
                <a:solidFill>
                  <a:srgbClr val="D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r>
              <a:rPr lang="cs-CZ" sz="2000" dirty="0">
                <a:solidFill>
                  <a:srgbClr val="D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AE</a:t>
            </a:r>
          </a:p>
          <a:p>
            <a:pPr algn="l"/>
            <a:r>
              <a:rPr lang="cs-CZ" sz="2000" dirty="0">
                <a:solidFill>
                  <a:srgbClr val="DE4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08.04.2021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1DD-3B9B-43AA-9390-D1DB3AD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587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84BD0D-8120-4A4A-ACD1-3057CC1B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84" y="135723"/>
            <a:ext cx="1838832" cy="5291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769E77-76FA-416B-8004-056109B19AA7}"/>
              </a:ext>
            </a:extLst>
          </p:cNvPr>
          <p:cNvSpPr txBox="1"/>
          <p:nvPr/>
        </p:nvSpPr>
        <p:spPr>
          <a:xfrm>
            <a:off x="7464612" y="224211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</p:spTree>
    <p:extLst>
      <p:ext uri="{BB962C8B-B14F-4D97-AF65-F5344CB8AC3E}">
        <p14:creationId xmlns:p14="http://schemas.microsoft.com/office/powerpoint/2010/main" val="144664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2A019-18B9-49DA-BB2E-B347F42F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10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CB409F-6135-4198-88C8-30A734A8F384}"/>
              </a:ext>
            </a:extLst>
          </p:cNvPr>
          <p:cNvSpPr txBox="1"/>
          <p:nvPr/>
        </p:nvSpPr>
        <p:spPr>
          <a:xfrm>
            <a:off x="64857" y="398102"/>
            <a:ext cx="1210773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REKAPITULACE:</a:t>
            </a:r>
          </a:p>
          <a:p>
            <a:endParaRPr lang="cs-CZ" sz="2000" b="1" dirty="0"/>
          </a:p>
          <a:p>
            <a:pPr marL="342900" indent="-342900">
              <a:buAutoNum type="arabicPeriod"/>
            </a:pPr>
            <a:r>
              <a:rPr lang="cs-CZ" dirty="0"/>
              <a:t>Rok 2020 – nouze naučila Čecha „housti“ – ačkoliv export meziročně propadl o 138 mld. Kč, bilance ZO vzrostla o 31 mld. Kč</a:t>
            </a:r>
          </a:p>
          <a:p>
            <a:pPr marL="342900" indent="-342900">
              <a:buAutoNum type="arabicPeriod"/>
            </a:pPr>
            <a:r>
              <a:rPr lang="cs-CZ" dirty="0"/>
              <a:t>Rok 2021 –  export Y/Y + 2,0 %, bilance ZO + 18,8 %</a:t>
            </a:r>
          </a:p>
          <a:p>
            <a:endParaRPr lang="cs-CZ" dirty="0"/>
          </a:p>
          <a:p>
            <a:r>
              <a:rPr lang="cs-CZ" dirty="0"/>
              <a:t>3. Rok 2020 – bohaté Čechy nouze nenaučila nic – export osobních automobilů meziročně propadl o 39 mld. Kč, bilance ZO</a:t>
            </a:r>
          </a:p>
          <a:p>
            <a:r>
              <a:rPr lang="cs-CZ" dirty="0"/>
              <a:t>                            v této oblasti se zhoršila o 24 mld. Kč !</a:t>
            </a:r>
          </a:p>
          <a:p>
            <a:r>
              <a:rPr lang="cs-CZ" dirty="0"/>
              <a:t>4. Rok 2021 – export Y/Y – 1,6 %, </a:t>
            </a:r>
            <a:r>
              <a:rPr lang="cs-CZ"/>
              <a:t>bilance ZO   </a:t>
            </a:r>
            <a:r>
              <a:rPr lang="cs-CZ" dirty="0"/>
              <a:t>– 4,3 %</a:t>
            </a:r>
          </a:p>
          <a:p>
            <a:endParaRPr lang="cs-CZ" dirty="0"/>
          </a:p>
          <a:p>
            <a:r>
              <a:rPr lang="cs-CZ" dirty="0"/>
              <a:t>5. Rok 2020 – export do SRN propadl „jen“ o 9 mld. Kč ( i když za 8 měsíců propadal o 78 mld. Kč), bilance vzrostla o 87 mld. Kč !</a:t>
            </a:r>
          </a:p>
          <a:p>
            <a:r>
              <a:rPr lang="cs-CZ" dirty="0"/>
              <a:t>6. Rok 2021 – export Y/Y + 5,6 %, bilance ZO + 27,0 %</a:t>
            </a:r>
          </a:p>
          <a:p>
            <a:endParaRPr lang="cs-CZ" dirty="0"/>
          </a:p>
          <a:p>
            <a:r>
              <a:rPr lang="cs-CZ" dirty="0"/>
              <a:t>7. Rok 2020 – export do GB propadl o 27 mld. Kč, bilance se meziročně zhoršila o 24 mld. Kč. Vliv brexitu a </a:t>
            </a:r>
            <a:r>
              <a:rPr lang="cs-CZ" dirty="0" err="1"/>
              <a:t>covidu</a:t>
            </a:r>
            <a:r>
              <a:rPr lang="cs-CZ" dirty="0"/>
              <a:t> nelze zatím</a:t>
            </a:r>
          </a:p>
          <a:p>
            <a:r>
              <a:rPr lang="cs-CZ" dirty="0"/>
              <a:t>                          od sebe věrohodně oddělit. </a:t>
            </a:r>
          </a:p>
          <a:p>
            <a:r>
              <a:rPr lang="cs-CZ" dirty="0"/>
              <a:t>8. Rok 2021 - export Y/Y – 11,0 %, bilance ZO   – 3,6 %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5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C141BAF-B130-419A-B28B-6FA56616D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86" y="1118267"/>
            <a:ext cx="4621628" cy="13299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2AB485-665F-4968-BD27-80E7034EFBBD}"/>
              </a:ext>
            </a:extLst>
          </p:cNvPr>
          <p:cNvSpPr txBox="1"/>
          <p:nvPr/>
        </p:nvSpPr>
        <p:spPr>
          <a:xfrm>
            <a:off x="4761272" y="3167390"/>
            <a:ext cx="268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12B7A"/>
                </a:solidFill>
              </a:rPr>
              <a:t>Partneři Asociace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D84A3-74C9-4E63-8D67-EB7BB47D6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13832" r="6734" b="17354"/>
          <a:stretch/>
        </p:blipFill>
        <p:spPr>
          <a:xfrm>
            <a:off x="4956221" y="4166167"/>
            <a:ext cx="2279558" cy="7036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20D857-20AE-4C90-B41B-357320B90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86" y="4346507"/>
            <a:ext cx="1800234" cy="3453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91103E-062D-459A-9CE3-FBF2CA0F3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94" y="4166168"/>
            <a:ext cx="2197232" cy="75443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8C14FF-683C-445F-AEC3-FBC738A6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76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CF2973-484E-4462-8FCA-145AC2965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7ACF7A-6FB6-486A-9D52-50CACA98D2E9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8B229E2-EDD8-4AA5-BB77-0C7EBB6EA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85258"/>
              </p:ext>
            </p:extLst>
          </p:nvPr>
        </p:nvGraphicFramePr>
        <p:xfrm>
          <a:off x="166977" y="71562"/>
          <a:ext cx="11646481" cy="563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znak Česka">
            <a:extLst>
              <a:ext uri="{FF2B5EF4-FFF2-40B4-BE49-F238E27FC236}">
                <a16:creationId xmlns:a16="http://schemas.microsoft.com/office/drawing/2014/main" id="{6C94104B-615D-44AF-AAFA-C8447243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73" y="0"/>
            <a:ext cx="857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7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C7631A-C3BB-4D30-B8FC-1F9DFF0A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D729AEF-DC00-44C5-B16F-25C51E8A4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511482"/>
              </p:ext>
            </p:extLst>
          </p:nvPr>
        </p:nvGraphicFramePr>
        <p:xfrm>
          <a:off x="540689" y="103367"/>
          <a:ext cx="11330608" cy="581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82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266F82C-C16C-46B9-8798-823A15155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043"/>
              </p:ext>
            </p:extLst>
          </p:nvPr>
        </p:nvGraphicFramePr>
        <p:xfrm>
          <a:off x="71561" y="79513"/>
          <a:ext cx="11982615" cy="59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9632800-F348-4958-917A-1DA28611D82F}"/>
              </a:ext>
            </a:extLst>
          </p:cNvPr>
          <p:cNvSpPr txBox="1"/>
          <p:nvPr/>
        </p:nvSpPr>
        <p:spPr>
          <a:xfrm>
            <a:off x="4681414" y="739472"/>
            <a:ext cx="2829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Y/Y:  -</a:t>
            </a:r>
            <a:r>
              <a:rPr lang="cs-CZ" sz="1800" b="1" baseline="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 39 </a:t>
            </a:r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mld. Kč, tj. -</a:t>
            </a:r>
            <a:r>
              <a:rPr lang="cs-CZ" sz="1800" b="1" baseline="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 7,5</a:t>
            </a:r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 % </a:t>
            </a:r>
            <a:endParaRPr lang="cs-CZ" b="1" dirty="0">
              <a:solidFill>
                <a:srgbClr val="00B050"/>
              </a:solidFill>
              <a:effectLst/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948C0C-6A59-420B-AD68-2048C16B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B488B29-4C0E-417B-BFB2-BCAE7387E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30582" y="0"/>
            <a:ext cx="923594" cy="6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CF78F3-4EF4-4183-99BB-2D1DC3F4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58BA36E-ED06-4119-9576-3909D8828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610223"/>
              </p:ext>
            </p:extLst>
          </p:nvPr>
        </p:nvGraphicFramePr>
        <p:xfrm>
          <a:off x="250281" y="103367"/>
          <a:ext cx="11563177" cy="596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01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B6F2C7B-10D8-431C-8B12-E8A0639B3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074063"/>
              </p:ext>
            </p:extLst>
          </p:nvPr>
        </p:nvGraphicFramePr>
        <p:xfrm>
          <a:off x="55658" y="63680"/>
          <a:ext cx="12070080" cy="617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D8AA46A-A2D5-48C3-932A-0B4DA9C0DDC7}"/>
              </a:ext>
            </a:extLst>
          </p:cNvPr>
          <p:cNvSpPr txBox="1"/>
          <p:nvPr/>
        </p:nvSpPr>
        <p:spPr>
          <a:xfrm>
            <a:off x="4787521" y="681037"/>
            <a:ext cx="260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Y/Y: - 9 mld. Kč, tj. -0,6 % </a:t>
            </a:r>
            <a:endParaRPr lang="cs-CZ" b="1" dirty="0">
              <a:solidFill>
                <a:srgbClr val="00B050"/>
              </a:solidFill>
              <a:effectLst/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0929EF-4DB0-4145-AF40-5A43C7F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 descr="znak Německa">
            <a:extLst>
              <a:ext uri="{FF2B5EF4-FFF2-40B4-BE49-F238E27FC236}">
                <a16:creationId xmlns:a16="http://schemas.microsoft.com/office/drawing/2014/main" id="{995B740F-47B7-464F-BEE9-F5508905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11" y="0"/>
            <a:ext cx="857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7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0663A3-4D6C-4DA4-AD5E-E0AF263E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0605BE6-F1ED-47F7-B882-05901734F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81110"/>
              </p:ext>
            </p:extLst>
          </p:nvPr>
        </p:nvGraphicFramePr>
        <p:xfrm>
          <a:off x="250281" y="63610"/>
          <a:ext cx="11684627" cy="59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745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B36B55-2553-42F4-91B6-21A94D22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9F4F1DE-86A6-4BB2-AB16-0182771AD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658346"/>
              </p:ext>
            </p:extLst>
          </p:nvPr>
        </p:nvGraphicFramePr>
        <p:xfrm>
          <a:off x="119270" y="79513"/>
          <a:ext cx="12072730" cy="598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znak Spojeného království">
            <a:extLst>
              <a:ext uri="{FF2B5EF4-FFF2-40B4-BE49-F238E27FC236}">
                <a16:creationId xmlns:a16="http://schemas.microsoft.com/office/drawing/2014/main" id="{1CDCBF36-D29C-49DC-94B9-0DCF02EE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18" y="79513"/>
            <a:ext cx="8572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D6370A2-B1C2-4F7C-A70F-58B59B6D9001}"/>
              </a:ext>
            </a:extLst>
          </p:cNvPr>
          <p:cNvSpPr txBox="1"/>
          <p:nvPr/>
        </p:nvSpPr>
        <p:spPr>
          <a:xfrm>
            <a:off x="4649353" y="792538"/>
            <a:ext cx="289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Y/Y:  -</a:t>
            </a:r>
            <a:r>
              <a:rPr lang="cs-CZ" sz="1800" b="1" baseline="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 27</a:t>
            </a:r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mld. Kč, tj. -</a:t>
            </a:r>
            <a:r>
              <a:rPr lang="cs-CZ" sz="1800" b="1" baseline="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 13,1</a:t>
            </a:r>
            <a:r>
              <a:rPr lang="cs-CZ" sz="1800" b="1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 % </a:t>
            </a:r>
            <a:endParaRPr lang="cs-CZ" b="1" dirty="0">
              <a:solidFill>
                <a:srgbClr val="00B050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5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A5AF5-0BAD-476C-81E5-3C9A42BB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6176963"/>
            <a:ext cx="1726001" cy="4966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CAEBE-BE49-4B78-BD4C-B3802CD1A2E1}"/>
              </a:ext>
            </a:extLst>
          </p:cNvPr>
          <p:cNvSpPr txBox="1"/>
          <p:nvPr/>
        </p:nvSpPr>
        <p:spPr>
          <a:xfrm>
            <a:off x="8172535" y="6240642"/>
            <a:ext cx="36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all" dirty="0">
                <a:solidFill>
                  <a:srgbClr val="C7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Hájíme zájmy českých exportérů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03E12F-2D57-49BB-80A3-51BBCF51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E3C7A62-000A-420E-8CAD-11A14F600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667326"/>
              </p:ext>
            </p:extLst>
          </p:nvPr>
        </p:nvGraphicFramePr>
        <p:xfrm>
          <a:off x="461175" y="71562"/>
          <a:ext cx="11410121" cy="573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7722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443</Words>
  <Application>Microsoft Office PowerPoint</Application>
  <PresentationFormat>Širokoúhlá obrazovka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EXPORT  v době covidové (přeshraniční pojetí)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Kramperová - HATcom</dc:creator>
  <cp:lastModifiedBy>Daněk Otto</cp:lastModifiedBy>
  <cp:revision>23</cp:revision>
  <dcterms:created xsi:type="dcterms:W3CDTF">2021-01-13T10:03:13Z</dcterms:created>
  <dcterms:modified xsi:type="dcterms:W3CDTF">2021-04-08T07:51:05Z</dcterms:modified>
</cp:coreProperties>
</file>